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922" r:id="rId2"/>
    <p:sldId id="817" r:id="rId3"/>
    <p:sldId id="818" r:id="rId4"/>
    <p:sldId id="819" r:id="rId5"/>
    <p:sldId id="820" r:id="rId6"/>
    <p:sldId id="821" r:id="rId7"/>
    <p:sldId id="867" r:id="rId8"/>
    <p:sldId id="829" r:id="rId9"/>
    <p:sldId id="831" r:id="rId10"/>
    <p:sldId id="830" r:id="rId11"/>
    <p:sldId id="832" r:id="rId12"/>
    <p:sldId id="833" r:id="rId13"/>
    <p:sldId id="834" r:id="rId14"/>
    <p:sldId id="835" r:id="rId15"/>
    <p:sldId id="836" r:id="rId16"/>
    <p:sldId id="837" r:id="rId17"/>
    <p:sldId id="838" r:id="rId18"/>
    <p:sldId id="839" r:id="rId19"/>
    <p:sldId id="840" r:id="rId20"/>
    <p:sldId id="841" r:id="rId21"/>
    <p:sldId id="842" r:id="rId22"/>
    <p:sldId id="843" r:id="rId23"/>
    <p:sldId id="844" r:id="rId24"/>
    <p:sldId id="845" r:id="rId25"/>
  </p:sldIdLst>
  <p:sldSz cx="9144000" cy="6858000" type="screen4x3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  <a:srgbClr val="FFABFF"/>
    <a:srgbClr val="FEF1E6"/>
    <a:srgbClr val="FED2C6"/>
    <a:srgbClr val="FFFFCC"/>
    <a:srgbClr val="96E9F4"/>
    <a:srgbClr val="C8E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65" autoAdjust="0"/>
    <p:restoredTop sz="95387" autoAdjust="0"/>
  </p:normalViewPr>
  <p:slideViewPr>
    <p:cSldViewPr>
      <p:cViewPr varScale="1">
        <p:scale>
          <a:sx n="74" d="100"/>
          <a:sy n="74" d="100"/>
        </p:scale>
        <p:origin x="922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74EF8E08-DD14-4E02-AE6F-A1E91EB4C660}" type="datetimeFigureOut">
              <a:rPr lang="th-TH" smtClean="0"/>
              <a:pPr/>
              <a:t>21/10/67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CACB796B-C0A8-4219-B43A-F64C6FE4CCD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8042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57F6BB93-1CC2-48F9-BE53-D9551C78F2B4}" type="datetimeFigureOut">
              <a:rPr lang="th-TH" smtClean="0"/>
              <a:pPr/>
              <a:t>21/10/67</a:t>
            </a:fld>
            <a:endParaRPr lang="th-TH" dirty="0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5" tIns="47133" rIns="94265" bIns="47133" rtlCol="0" anchor="ctr"/>
          <a:lstStyle/>
          <a:p>
            <a:endParaRPr lang="th-TH" dirty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265" tIns="47133" rIns="94265" bIns="47133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463DA883-E02A-4EE8-AF50-88A0DC0CB939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029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thaiDist">
              <a:tabLst>
                <a:tab pos="191440" algn="l"/>
              </a:tabLst>
            </a:pP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เกิดอาชีพใหม่ๆ ซึ่งเป็นอาชีพที่เราไม่รู้จัก จึงต้องเตรียมคนในเรื่องทักษะการเป็นผู้ประกอบการ</a:t>
            </a:r>
            <a:endParaRPr lang="en-US" sz="25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tabLst>
                <a:tab pos="191440" algn="l"/>
              </a:tabLst>
            </a:pPr>
            <a:endParaRPr lang="th-TH" sz="25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tabLst>
                <a:tab pos="191440" algn="l"/>
              </a:tabLst>
            </a:pP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มีแนวคิดหลากหลายและหลายเรื่องเป็นประเด็นถกเถียง (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Controversial issue) </a:t>
            </a: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ไม่อาจลงข้อสรุปต้องเพิ่มทักษะการคิดวิจารณญาณ การวิพากษ์ และวัฒนธรรมแห่งการตั้งคำถาม (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Questioning Culture) </a:t>
            </a: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ไปจนถึงเรื่องการให้เด็กได้เรียนรู้ปรัชญา (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Philosophy for Children: P</a:t>
            </a: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C) </a:t>
            </a:r>
          </a:p>
          <a:p>
            <a:pPr lvl="1" algn="thaiDist">
              <a:tabLst>
                <a:tab pos="191440" algn="l"/>
              </a:tabLst>
            </a:pPr>
            <a:endParaRPr lang="th-TH" sz="25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tabLst>
                <a:tab pos="191440" algn="l"/>
              </a:tabLst>
            </a:pP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มีทักษะสำคัญที่ต้องเพิ่มเติมเพื่อใช้ในยุคศตวรรษที่ 21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endParaRPr lang="th-TH" sz="2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2F123-9100-0D4B-B5B8-25FD3B4FF394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6509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thaiDist">
              <a:tabLst>
                <a:tab pos="191465" algn="l"/>
              </a:tabLst>
            </a:pP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เกิดอาชีพใหม่ๆ ซึ่งเป็นอาชีพที่เราไม่รู้จัก จึงต้องเตรียมคนในเรื่องทักษะการเป็นผู้ประกอบการ</a:t>
            </a:r>
            <a:endParaRPr lang="en-US" sz="25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tabLst>
                <a:tab pos="191465" algn="l"/>
              </a:tabLst>
            </a:pPr>
            <a:endParaRPr lang="th-TH" sz="25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tabLst>
                <a:tab pos="191465" algn="l"/>
              </a:tabLst>
            </a:pP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มีแนวคิดหลากหลายและหลายเรื่องเป็นประเด็นถกเถียง (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Controversial issue) </a:t>
            </a: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ไม่อาจลงข้อสรุปต้องเพิ่มทักษะการคิดวิจารณญาณ การวิพากษ์ และวัฒนธรรมแห่งการตั้งคำถาม (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Questioning Culture) </a:t>
            </a: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ไปจนถึงเรื่องการให้เด็กได้เรียนรู้ปรัชญา (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Philosophy for Children: P</a:t>
            </a: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C) </a:t>
            </a:r>
          </a:p>
          <a:p>
            <a:pPr lvl="1" algn="thaiDist">
              <a:tabLst>
                <a:tab pos="191465" algn="l"/>
              </a:tabLst>
            </a:pPr>
            <a:endParaRPr lang="th-TH" sz="25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tabLst>
                <a:tab pos="191465" algn="l"/>
              </a:tabLst>
            </a:pP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มีทักษะสำคัญที่ต้องเพิ่มเติมเพื่อใช้ในยุคศตวรรษที่ 21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endParaRPr lang="th-TH" sz="2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2F123-9100-0D4B-B5B8-25FD3B4FF394}" type="slidenum">
              <a:rPr lang="th-TH" smtClean="0"/>
              <a:pPr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6509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thaiDist">
              <a:tabLst>
                <a:tab pos="191465" algn="l"/>
              </a:tabLst>
            </a:pP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เกิดอาชีพใหม่ๆ ซึ่งเป็นอาชีพที่เราไม่รู้จัก จึงต้องเตรียมคนในเรื่องทักษะการเป็นผู้ประกอบการ</a:t>
            </a:r>
            <a:endParaRPr lang="en-US" sz="25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tabLst>
                <a:tab pos="191465" algn="l"/>
              </a:tabLst>
            </a:pPr>
            <a:endParaRPr lang="th-TH" sz="25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tabLst>
                <a:tab pos="191465" algn="l"/>
              </a:tabLst>
            </a:pP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มีแนวคิดหลากหลายและหลายเรื่องเป็นประเด็นถกเถียง (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Controversial issue) </a:t>
            </a: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ไม่อาจลงข้อสรุปต้องเพิ่มทักษะการคิดวิจารณญาณ การวิพากษ์ และวัฒนธรรมแห่งการตั้งคำถาม (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Questioning Culture) </a:t>
            </a: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ไปจนถึงเรื่องการให้เด็กได้เรียนรู้ปรัชญา (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Philosophy for Children: P</a:t>
            </a: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C) </a:t>
            </a:r>
          </a:p>
          <a:p>
            <a:pPr lvl="1" algn="thaiDist">
              <a:tabLst>
                <a:tab pos="191465" algn="l"/>
              </a:tabLst>
            </a:pPr>
            <a:endParaRPr lang="th-TH" sz="25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tabLst>
                <a:tab pos="191465" algn="l"/>
              </a:tabLst>
            </a:pP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มีทักษะสำคัญที่ต้องเพิ่มเติมเพื่อใช้ในยุคศตวรรษที่ 21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endParaRPr lang="th-TH" sz="2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2F123-9100-0D4B-B5B8-25FD3B4FF394}" type="slidenum">
              <a:rPr lang="th-TH" smtClean="0"/>
              <a:pPr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6509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thaiDist">
              <a:tabLst>
                <a:tab pos="191465" algn="l"/>
              </a:tabLst>
            </a:pP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เกิดอาชีพใหม่ๆ ซึ่งเป็นอาชีพที่เราไม่รู้จัก จึงต้องเตรียมคนในเรื่องทักษะการเป็นผู้ประกอบการ</a:t>
            </a:r>
            <a:endParaRPr lang="en-US" sz="25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tabLst>
                <a:tab pos="191465" algn="l"/>
              </a:tabLst>
            </a:pPr>
            <a:endParaRPr lang="th-TH" sz="25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tabLst>
                <a:tab pos="191465" algn="l"/>
              </a:tabLst>
            </a:pP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มีแนวคิดหลากหลายและหลายเรื่องเป็นประเด็นถกเถียง (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Controversial issue) </a:t>
            </a: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ไม่อาจลงข้อสรุปต้องเพิ่มทักษะการคิดวิจารณญาณ การวิพากษ์ และวัฒนธรรมแห่งการตั้งคำถาม (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Questioning Culture) </a:t>
            </a: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ไปจนถึงเรื่องการให้เด็กได้เรียนรู้ปรัชญา (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Philosophy for Children: P</a:t>
            </a: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C) </a:t>
            </a:r>
          </a:p>
          <a:p>
            <a:pPr lvl="1" algn="thaiDist">
              <a:tabLst>
                <a:tab pos="191465" algn="l"/>
              </a:tabLst>
            </a:pPr>
            <a:endParaRPr lang="th-TH" sz="25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tabLst>
                <a:tab pos="191465" algn="l"/>
              </a:tabLst>
            </a:pPr>
            <a:r>
              <a:rPr lang="th-TH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มีทักษะสำคัญที่ต้องเพิ่มเติมเพื่อใช้ในยุคศตวรรษที่ 21</a:t>
            </a:r>
            <a:r>
              <a:rPr lang="en-US" sz="25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endParaRPr lang="th-TH" sz="2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2F123-9100-0D4B-B5B8-25FD3B4FF394}" type="slidenum">
              <a:rPr lang="th-TH" smtClean="0"/>
              <a:pPr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6509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25D-35D4-4C9E-870B-1DBD64CD8D8C}" type="datetimeFigureOut">
              <a:rPr lang="th-TH" smtClean="0"/>
              <a:pPr/>
              <a:t>21/10/67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82D4-314D-422E-9B33-714631C5C94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25D-35D4-4C9E-870B-1DBD64CD8D8C}" type="datetimeFigureOut">
              <a:rPr lang="th-TH" smtClean="0"/>
              <a:pPr/>
              <a:t>21/10/67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82D4-314D-422E-9B33-714631C5C94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25D-35D4-4C9E-870B-1DBD64CD8D8C}" type="datetimeFigureOut">
              <a:rPr lang="th-TH" smtClean="0"/>
              <a:pPr/>
              <a:t>21/10/67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82D4-314D-422E-9B33-714631C5C94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70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9144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3813043"/>
            <a:ext cx="108012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4013590"/>
            <a:ext cx="351128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37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622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23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25D-35D4-4C9E-870B-1DBD64CD8D8C}" type="datetimeFigureOut">
              <a:rPr lang="th-TH" smtClean="0"/>
              <a:pPr/>
              <a:t>21/10/67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82D4-314D-422E-9B33-714631C5C94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25D-35D4-4C9E-870B-1DBD64CD8D8C}" type="datetimeFigureOut">
              <a:rPr lang="th-TH" smtClean="0"/>
              <a:pPr/>
              <a:t>21/10/67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82D4-314D-422E-9B33-714631C5C94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25D-35D4-4C9E-870B-1DBD64CD8D8C}" type="datetimeFigureOut">
              <a:rPr lang="th-TH" smtClean="0"/>
              <a:pPr/>
              <a:t>21/10/67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82D4-314D-422E-9B33-714631C5C94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25D-35D4-4C9E-870B-1DBD64CD8D8C}" type="datetimeFigureOut">
              <a:rPr lang="th-TH" smtClean="0"/>
              <a:pPr/>
              <a:t>21/10/67</a:t>
            </a:fld>
            <a:endParaRPr lang="th-TH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82D4-314D-422E-9B33-714631C5C94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25D-35D4-4C9E-870B-1DBD64CD8D8C}" type="datetimeFigureOut">
              <a:rPr lang="th-TH" smtClean="0"/>
              <a:pPr/>
              <a:t>21/10/67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82D4-314D-422E-9B33-714631C5C94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25D-35D4-4C9E-870B-1DBD64CD8D8C}" type="datetimeFigureOut">
              <a:rPr lang="th-TH" smtClean="0"/>
              <a:pPr/>
              <a:t>21/10/67</a:t>
            </a:fld>
            <a:endParaRPr lang="th-TH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82D4-314D-422E-9B33-714631C5C94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25D-35D4-4C9E-870B-1DBD64CD8D8C}" type="datetimeFigureOut">
              <a:rPr lang="th-TH" smtClean="0"/>
              <a:pPr/>
              <a:t>21/10/67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82D4-314D-422E-9B33-714631C5C94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25D-35D4-4C9E-870B-1DBD64CD8D8C}" type="datetimeFigureOut">
              <a:rPr lang="th-TH" smtClean="0"/>
              <a:pPr/>
              <a:t>21/10/67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82D4-314D-422E-9B33-714631C5C94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D225D-35D4-4C9E-870B-1DBD64CD8D8C}" type="datetimeFigureOut">
              <a:rPr lang="th-TH" smtClean="0"/>
              <a:pPr/>
              <a:t>21/10/67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282D4-314D-422E-9B33-714631C5C94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9" r:id="rId14"/>
    <p:sldLayoutId id="2147483674" r:id="rId15"/>
    <p:sldLayoutId id="2147483677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>
            <a:extLst>
              <a:ext uri="{FF2B5EF4-FFF2-40B4-BE49-F238E27FC236}">
                <a16:creationId xmlns:a16="http://schemas.microsoft.com/office/drawing/2014/main" id="{9A30FA21-F486-4C41-8733-4377B026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ตัวแทนเนื้อหา 8">
            <a:extLst>
              <a:ext uri="{FF2B5EF4-FFF2-40B4-BE49-F238E27FC236}">
                <a16:creationId xmlns:a16="http://schemas.microsoft.com/office/drawing/2014/main" id="{9E4F36BE-0DC5-497D-9848-AA88184BD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ตัวแทนข้อความ 9">
            <a:extLst>
              <a:ext uri="{FF2B5EF4-FFF2-40B4-BE49-F238E27FC236}">
                <a16:creationId xmlns:a16="http://schemas.microsoft.com/office/drawing/2014/main" id="{0E6EA410-0AEE-4157-BD81-34231942D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E9FF561-91FF-4CC8-B23C-1B5D80591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31800" r="33463" b="20705"/>
          <a:stretch/>
        </p:blipFill>
        <p:spPr>
          <a:xfrm>
            <a:off x="0" y="0"/>
            <a:ext cx="9144000" cy="6584950"/>
          </a:xfrm>
          <a:prstGeom prst="rect">
            <a:avLst/>
          </a:prstGeom>
          <a:noFill/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155DE80A-2A1B-46F6-BA3B-02C5D1F3F09E}"/>
              </a:ext>
            </a:extLst>
          </p:cNvPr>
          <p:cNvSpPr/>
          <p:nvPr/>
        </p:nvSpPr>
        <p:spPr>
          <a:xfrm>
            <a:off x="251520" y="5669581"/>
            <a:ext cx="6779096" cy="1162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th-TH" sz="36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ปรับรายละเอียดจาก </a:t>
            </a:r>
          </a:p>
          <a:p>
            <a:pPr>
              <a:spcBef>
                <a:spcPct val="20000"/>
              </a:spcBef>
            </a:pPr>
            <a:r>
              <a:rPr lang="th-TH" sz="3600" b="1" i="1" kern="1200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ดร.ทิศนา แขมมณี และคณะ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139A668-97A9-42F1-B544-347693F5D440}"/>
              </a:ext>
            </a:extLst>
          </p:cNvPr>
          <p:cNvSpPr txBox="1"/>
          <p:nvPr/>
        </p:nvSpPr>
        <p:spPr>
          <a:xfrm>
            <a:off x="251520" y="240848"/>
            <a:ext cx="6984776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ความรู้เกี่ยวกับ</a:t>
            </a:r>
            <a:r>
              <a:rPr lang="th-TH" sz="6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สมรรถนะ</a:t>
            </a:r>
          </a:p>
        </p:txBody>
      </p:sp>
    </p:spTree>
    <p:extLst>
      <p:ext uri="{BB962C8B-B14F-4D97-AF65-F5344CB8AC3E}">
        <p14:creationId xmlns:p14="http://schemas.microsoft.com/office/powerpoint/2010/main" val="120960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47656" y="1460317"/>
            <a:ext cx="3096344" cy="960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07504" y="487088"/>
            <a:ext cx="7344816" cy="5400600"/>
            <a:chOff x="35496" y="1412776"/>
            <a:chExt cx="6048672" cy="4437112"/>
          </a:xfrm>
        </p:grpSpPr>
        <p:pic>
          <p:nvPicPr>
            <p:cNvPr id="9" name="Picture 2" descr="C:\Users\Noot Gview2018\Desktop\Pages from TEP Forum 2019_Curriculum_2019060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412776"/>
              <a:ext cx="5916149" cy="4437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508104" y="5417840"/>
              <a:ext cx="57606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2" name="ตัวยึดเนื้อหา 2"/>
          <p:cNvSpPr>
            <a:spLocks noGrp="1"/>
          </p:cNvSpPr>
          <p:nvPr>
            <p:ph idx="1"/>
          </p:nvPr>
        </p:nvSpPr>
        <p:spPr>
          <a:xfrm>
            <a:off x="89294" y="5949282"/>
            <a:ext cx="8653463" cy="75945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พฤติกรรมในการทำงานของบุคคลขึ้นอยู่กับความรู้ ทักษะ 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ส่วนที่อยู่เหนือน้ำ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และคุณลักษณะอื่นๆ </a:t>
            </a:r>
            <a:endParaRPr lang="en-US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ส่วนที่อยู่ใต้น้ำ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ของบุคคลนั้น </a:t>
            </a:r>
          </a:p>
          <a:p>
            <a:pPr>
              <a:buFont typeface="Arial" pitchFamily="34" charset="0"/>
              <a:buNone/>
              <a:defRPr/>
            </a:pP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เนื้อหา 2"/>
          <p:cNvSpPr txBox="1">
            <a:spLocks/>
          </p:cNvSpPr>
          <p:nvPr/>
        </p:nvSpPr>
        <p:spPr>
          <a:xfrm>
            <a:off x="6372201" y="1772816"/>
            <a:ext cx="2676799" cy="38884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thaiDist">
              <a:buFont typeface="Arial" pitchFamily="34" charset="0"/>
              <a:buNone/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บุคคลเปรียบเทียบได้กับภูเขาน้ำแข็ง  โดยมี</a:t>
            </a:r>
            <a:r>
              <a:rPr lang="th-TH" sz="2400" b="1" u="sng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ส่วนที่เห็นได้ง่าย พัฒนาได้  คือส่วนที่ลอยอยู่เหนือน้ำ ซึ่งก็คือองค์ความรู้และทักษะต่างๆ ที่บุคคลมีอยู่</a:t>
            </a:r>
            <a:r>
              <a:rPr lang="th-TH" sz="2400" b="1" u="sng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4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ส่วนใหญ่ที่มองเห็นได้ยาก อยู่ใต้ผิวน้ำ ได้แก่ แรงจูงใจ อุปนิสัย ภาพลักษณ์ภายใน และบทบาทต่อสังคม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ซึ่งมีผลต่อพฤติกรรมในการทำงานของบุคคล และเป็นส่วนที่พัฒนาได้ยาก</a:t>
            </a:r>
          </a:p>
        </p:txBody>
      </p:sp>
      <p:sp>
        <p:nvSpPr>
          <p:cNvPr id="14" name="ตัวยึดเนื้อหา 2"/>
          <p:cNvSpPr txBox="1">
            <a:spLocks/>
          </p:cNvSpPr>
          <p:nvPr/>
        </p:nvSpPr>
        <p:spPr>
          <a:xfrm>
            <a:off x="0" y="116632"/>
            <a:ext cx="3707904" cy="8640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Font typeface="Arial" pitchFamily="34" charset="0"/>
              <a:buNone/>
              <a:defRPr/>
            </a:pPr>
            <a:r>
              <a:rPr lang="en-US" sz="4500" b="1" dirty="0">
                <a:solidFill>
                  <a:srgbClr val="002060"/>
                </a:solidFill>
                <a:highlight>
                  <a:srgbClr val="FFFF00"/>
                </a:highlight>
                <a:latin typeface="TH SarabunPSK" pitchFamily="34" charset="-34"/>
                <a:cs typeface="TH SarabunPSK" pitchFamily="34" charset="-34"/>
              </a:rPr>
              <a:t>Model </a:t>
            </a:r>
            <a:r>
              <a:rPr lang="th-TH" sz="4500" b="1" dirty="0">
                <a:solidFill>
                  <a:srgbClr val="002060"/>
                </a:solidFill>
                <a:highlight>
                  <a:srgbClr val="FFFF00"/>
                </a:highlight>
                <a:latin typeface="TH SarabunPSK" pitchFamily="34" charset="-34"/>
                <a:cs typeface="TH SarabunPSK" pitchFamily="34" charset="-34"/>
              </a:rPr>
              <a:t>ภูเขาน้ำแข็ง </a:t>
            </a:r>
            <a:r>
              <a:rPr lang="en-US" sz="4500" b="1" dirty="0">
                <a:solidFill>
                  <a:srgbClr val="002060"/>
                </a:solidFill>
                <a:highlight>
                  <a:srgbClr val="FFFF00"/>
                </a:highlight>
                <a:latin typeface="TH SarabunPSK" pitchFamily="34" charset="-34"/>
                <a:cs typeface="TH SarabunPSK" pitchFamily="34" charset="-34"/>
              </a:rPr>
              <a:t>(Iceberg Model)</a:t>
            </a:r>
          </a:p>
          <a:p>
            <a:pPr marL="88900" indent="0">
              <a:buFont typeface="Arial" pitchFamily="34" charset="0"/>
              <a:buNone/>
              <a:defRPr/>
            </a:pPr>
            <a:r>
              <a:rPr lang="en-US" sz="3600" b="1" dirty="0">
                <a:solidFill>
                  <a:srgbClr val="002060"/>
                </a:solidFill>
                <a:highlight>
                  <a:srgbClr val="FFFF00"/>
                </a:highlight>
                <a:latin typeface="TH SarabunPSK" pitchFamily="34" charset="-34"/>
                <a:cs typeface="TH SarabunPSK" pitchFamily="34" charset="-34"/>
              </a:rPr>
              <a:t>(David C. McClelland)</a:t>
            </a:r>
            <a:endParaRPr lang="th-TH" sz="3600" b="1" dirty="0">
              <a:solidFill>
                <a:srgbClr val="002060"/>
              </a:solidFill>
              <a:highlight>
                <a:srgbClr val="FFFF00"/>
              </a:highligh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3" y="5470324"/>
            <a:ext cx="25202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AD6ADF-E3EA-354F-B8BF-3D838C030FD3}"/>
              </a:ext>
            </a:extLst>
          </p:cNvPr>
          <p:cNvSpPr txBox="1">
            <a:spLocks/>
          </p:cNvSpPr>
          <p:nvPr/>
        </p:nvSpPr>
        <p:spPr>
          <a:xfrm>
            <a:off x="35496" y="6599225"/>
            <a:ext cx="6886083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ชื่อเรื่อง 1">
            <a:extLst>
              <a:ext uri="{FF2B5EF4-FFF2-40B4-BE49-F238E27FC236}">
                <a16:creationId xmlns:a16="http://schemas.microsoft.com/office/drawing/2014/main" id="{C9BAD794-8B8E-B64F-B46D-E02D72C3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456" y="116632"/>
            <a:ext cx="4896544" cy="864096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แนวคิดเกี่ยวกับสมรรถนะ</a:t>
            </a:r>
          </a:p>
        </p:txBody>
      </p:sp>
    </p:spTree>
    <p:extLst>
      <p:ext uri="{BB962C8B-B14F-4D97-AF65-F5344CB8AC3E}">
        <p14:creationId xmlns:p14="http://schemas.microsoft.com/office/powerpoint/2010/main" val="285082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C2BE44C-3704-F943-B282-608E6B3651F2}"/>
              </a:ext>
            </a:extLst>
          </p:cNvPr>
          <p:cNvSpPr/>
          <p:nvPr/>
        </p:nvSpPr>
        <p:spPr>
          <a:xfrm>
            <a:off x="467544" y="170081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185738" algn="l"/>
              </a:tabLst>
            </a:pP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C9BAD794-8B8E-B64F-B46D-E02D72C3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56661"/>
            <a:ext cx="6192687" cy="672075"/>
          </a:xfrm>
        </p:spPr>
        <p:txBody>
          <a:bodyPr>
            <a:noAutofit/>
          </a:bodyPr>
          <a:lstStyle/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องค์ประกอบของสมรรถนะ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C9BAD794-8B8E-B64F-B46D-E02D72C3AE1E}"/>
              </a:ext>
            </a:extLst>
          </p:cNvPr>
          <p:cNvSpPr txBox="1">
            <a:spLocks/>
          </p:cNvSpPr>
          <p:nvPr/>
        </p:nvSpPr>
        <p:spPr>
          <a:xfrm>
            <a:off x="331912" y="1571613"/>
            <a:ext cx="7883426" cy="457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แนวคิดเกี่ยวกับ สมรรถนะ</a:t>
            </a: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C9BAD794-8B8E-B64F-B46D-E02D72C3AE1E}"/>
              </a:ext>
            </a:extLst>
          </p:cNvPr>
          <p:cNvSpPr txBox="1">
            <a:spLocks/>
          </p:cNvSpPr>
          <p:nvPr/>
        </p:nvSpPr>
        <p:spPr>
          <a:xfrm>
            <a:off x="107504" y="1214424"/>
            <a:ext cx="8568952" cy="5526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just">
              <a:spcBef>
                <a:spcPct val="0"/>
              </a:spcBef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</a:p>
          <a:p>
            <a:pPr algn="just">
              <a:lnSpc>
                <a:spcPct val="120000"/>
              </a:lnSpc>
            </a:pPr>
            <a:r>
              <a:rPr lang="th-TH" sz="6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สมรรถนะบุคคลตามแนวคิดของ</a:t>
            </a:r>
            <a:r>
              <a:rPr kumimoji="0" lang="th-TH" sz="9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เดวิด </a:t>
            </a: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แมค</a:t>
            </a:r>
            <a:r>
              <a:rPr lang="th-TH" sz="9600" b="1" dirty="0" err="1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เคล็ล</a:t>
            </a: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แลนด์ (</a:t>
            </a:r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David   McClelland</a:t>
            </a: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  เกิดจากองค์ประกอบที่สำคัญ 5 ประการดังนี้</a:t>
            </a:r>
          </a:p>
          <a:p>
            <a:pPr marL="457200" indent="-457200" algn="just">
              <a:lnSpc>
                <a:spcPct val="120000"/>
              </a:lnSpc>
            </a:pP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9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1.ทักษะ (</a:t>
            </a:r>
            <a:r>
              <a:rPr lang="en-US" sz="9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Skill</a:t>
            </a:r>
            <a:r>
              <a:rPr lang="th-TH" sz="9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หมายถึง สิ่งที่บุคคลกระทำได้ดี และฝึกปฏิบัติจนชำนาญ เช่น ทักษะการอ่าน</a:t>
            </a:r>
          </a:p>
          <a:p>
            <a:pPr marL="457200" indent="-457200" algn="just">
              <a:lnSpc>
                <a:spcPct val="120000"/>
              </a:lnSpc>
            </a:pP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9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2.ความรู้ (</a:t>
            </a:r>
            <a:r>
              <a:rPr lang="en-US" sz="9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Knowledge</a:t>
            </a:r>
            <a:r>
              <a:rPr lang="th-TH" sz="9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หมายถึง ความรู้เฉพาะด้านของบุคคล เช่น ความรู้ด้านภาษาอังกฤษ </a:t>
            </a:r>
          </a:p>
          <a:p>
            <a:pPr marL="457200" indent="-457200" algn="just">
              <a:lnSpc>
                <a:spcPct val="120000"/>
              </a:lnSpc>
            </a:pP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ความรู้ด้านการบริหารสถานศึกษา</a:t>
            </a:r>
          </a:p>
          <a:p>
            <a:pPr marL="457200" indent="-457200" algn="just">
              <a:lnSpc>
                <a:spcPct val="120000"/>
              </a:lnSpc>
            </a:pP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9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3.ทัศนคติ ค่านิยม และความคิดเห็นเกี่ยวกับภาพลักษณ์ของตนเอง (</a:t>
            </a:r>
            <a:r>
              <a:rPr lang="en-US" sz="9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Self- Concept</a:t>
            </a:r>
            <a:r>
              <a:rPr lang="th-TH" sz="9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เช่น</a:t>
            </a:r>
          </a:p>
          <a:p>
            <a:pPr marL="457200" indent="-457200" algn="just">
              <a:lnSpc>
                <a:spcPct val="120000"/>
              </a:lnSpc>
            </a:pP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คนที่มีความเชื่อมั่นในตนเอง (</a:t>
            </a:r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Self-Confident</a:t>
            </a: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 จะเชื่อว่าตนเองสามารถแก้ปัญหาต่าง ๆ ได้</a:t>
            </a:r>
          </a:p>
          <a:p>
            <a:pPr marL="457200" indent="-457200" algn="just">
              <a:lnSpc>
                <a:spcPct val="120000"/>
              </a:lnSpc>
            </a:pP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9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4.บุคลิกประจำตัวบุคคล (</a:t>
            </a:r>
            <a:r>
              <a:rPr lang="en-US" sz="9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Trait</a:t>
            </a:r>
            <a:r>
              <a:rPr lang="th-TH" sz="9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เป็นสิ่งที่อธิบายถึงบุคคลนั้น ๆ เช่นเป็นคนที่น่าเชื่อถือ ไว้วางใจได้มีคุณลักษณะเป็นผู้นำ </a:t>
            </a:r>
          </a:p>
          <a:p>
            <a:pPr marL="457200" indent="-457200" algn="just">
              <a:lnSpc>
                <a:spcPct val="120000"/>
              </a:lnSpc>
            </a:pP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9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5.แรงจูงใจ หรือแรงขับภายใน  (</a:t>
            </a:r>
            <a:r>
              <a:rPr lang="en-US" sz="9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Motive</a:t>
            </a:r>
            <a:r>
              <a:rPr lang="th-TH" sz="9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ทำให้บุคคลแสดงพฤติกรรมที่มุ่งไปสู่สิ่งที่เป็นเป้าหมาย </a:t>
            </a:r>
          </a:p>
          <a:p>
            <a:pPr marL="457200" indent="-457200" algn="just">
              <a:lnSpc>
                <a:spcPct val="120000"/>
              </a:lnSpc>
            </a:pP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เช่นบุคคลที่มุ่งผลสำเร็จ (</a:t>
            </a:r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Achievement Orientation</a:t>
            </a: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 จะพยายามทำงานให้สำเร็จตามเป้าหมาย และปรับปรุงวิธีการทำงานของตนเองตลอดเวลา</a:t>
            </a:r>
          </a:p>
          <a:p>
            <a:pPr marL="457200" indent="-457200" algn="just"/>
            <a:endParaRPr lang="th-TH" sz="64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ctr"/>
            <a:r>
              <a:rPr lang="th-TH" sz="11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องค์ประกอบทั้ง 5 ประการที่รวมกันเป็น</a:t>
            </a:r>
          </a:p>
          <a:p>
            <a:pPr marL="457200" indent="-457200" algn="ctr"/>
            <a:r>
              <a:rPr lang="th-TH" sz="11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คุณลักษณะเฉพาะของบุคคลและก่อให้เกิดสมรรถนะ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th-TH" sz="53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2DACE8-CE61-D840-BFA1-8965E5BBDB51}"/>
              </a:ext>
            </a:extLst>
          </p:cNvPr>
          <p:cNvSpPr txBox="1">
            <a:spLocks/>
          </p:cNvSpPr>
          <p:nvPr/>
        </p:nvSpPr>
        <p:spPr>
          <a:xfrm>
            <a:off x="107504" y="6599225"/>
            <a:ext cx="6886083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4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5728996" y="489086"/>
            <a:ext cx="3167613" cy="57378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565150">
              <a:spcBef>
                <a:spcPct val="20000"/>
              </a:spcBef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สรุปได้ว่า</a:t>
            </a:r>
          </a:p>
          <a:p>
            <a:pPr lvl="0" algn="thaiDist">
              <a:spcBef>
                <a:spcPct val="20000"/>
              </a:spcBef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      สมรรถนะเป็นความสามารถของบุคคลในการใช้ความรู้  </a:t>
            </a:r>
            <a:r>
              <a:rPr kumimoji="0" lang="th-TH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ทักษะ เจตคติ และคุณลักษณะที่ตนมีอยู่ในการ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ทำงาน หรือการแก้ปัญหาต่าง ๆ จนประสบความสำเร็จในระดับใด ระดับหนึ่ง </a:t>
            </a:r>
          </a:p>
          <a:p>
            <a:pPr lvl="0" algn="thaiDist">
              <a:spcBef>
                <a:spcPct val="20000"/>
              </a:spcBef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สมรรถนะ แสดงออกทางพฤติกรรมการปฏิบัติที่สามารถวัดและประเมินผลได้</a:t>
            </a:r>
            <a:r>
              <a:rPr kumimoji="0" lang="th-TH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lvl="0" algn="thaiDist">
              <a:spcBef>
                <a:spcPct val="20000"/>
              </a:spcBef>
            </a:pPr>
            <a:r>
              <a:rPr lang="th-TH" sz="2400" b="1" dirty="0">
                <a:solidFill>
                  <a:srgbClr val="1115B3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kumimoji="0" lang="th-TH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สมรรถนะจึงเป็นผลลัพธ์ของการประสาน</a:t>
            </a:r>
            <a:r>
              <a:rPr lang="th-TH" sz="2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ความรู้ ทักษะ เจตคติ คุณลักษณะและความสามารถอื่น ๆที่ช่วยให้บุคคล หรือกลุ่มบุคคลประสบความสำเร็จในการทำงาน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5720" y="188640"/>
            <a:ext cx="5286412" cy="6612229"/>
            <a:chOff x="285720" y="188640"/>
            <a:chExt cx="5286412" cy="6612229"/>
          </a:xfrm>
        </p:grpSpPr>
        <p:grpSp>
          <p:nvGrpSpPr>
            <p:cNvPr id="2" name="Group 1"/>
            <p:cNvGrpSpPr/>
            <p:nvPr/>
          </p:nvGrpSpPr>
          <p:grpSpPr>
            <a:xfrm>
              <a:off x="285720" y="188640"/>
              <a:ext cx="5286412" cy="6612229"/>
              <a:chOff x="285720" y="188640"/>
              <a:chExt cx="5286412" cy="6612229"/>
            </a:xfrm>
          </p:grpSpPr>
          <p:pic>
            <p:nvPicPr>
              <p:cNvPr id="3" name="รูปภาพ 2">
                <a:extLst>
                  <a:ext uri="{FF2B5EF4-FFF2-40B4-BE49-F238E27FC236}">
                    <a16:creationId xmlns:a16="http://schemas.microsoft.com/office/drawing/2014/main" id="{0FC365ED-1FAA-D742-8E28-60ED18F60B46}"/>
                  </a:ext>
                </a:extLst>
              </p:cNvPr>
              <p:cNvPicPr/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81" r="28652" b="5888"/>
              <a:stretch/>
            </p:blipFill>
            <p:spPr bwMode="auto">
              <a:xfrm>
                <a:off x="285720" y="188640"/>
                <a:ext cx="5286412" cy="6612229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95536" y="6555825"/>
                <a:ext cx="2115296" cy="2362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thaiDist">
                  <a:lnSpc>
                    <a:spcPct val="80000"/>
                  </a:lnSpc>
                </a:pPr>
                <a:r>
                  <a:rPr lang="en-US" sz="1100" b="1" dirty="0">
                    <a:solidFill>
                      <a:srgbClr val="0070C0"/>
                    </a:solidFill>
                    <a:latin typeface="TH SarabunPSK" pitchFamily="34" charset="-34"/>
                  </a:rPr>
                  <a:t>Criteria/Proficiency </a:t>
                </a:r>
                <a:r>
                  <a:rPr lang="th-TH" sz="1100" b="1" dirty="0">
                    <a:solidFill>
                      <a:srgbClr val="0070C0"/>
                    </a:solidFill>
                    <a:latin typeface="TH SarabunPSK" pitchFamily="34" charset="-34"/>
                  </a:rPr>
                  <a:t>ตามเกณฑ์ที่กำหนด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051720" y="5110057"/>
              <a:ext cx="1441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chemeClr val="accent1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สำเร็จ       สำเร็จ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2F92227-186C-644D-A08D-3C9108EEAB5D}"/>
              </a:ext>
            </a:extLst>
          </p:cNvPr>
          <p:cNvSpPr txBox="1">
            <a:spLocks/>
          </p:cNvSpPr>
          <p:nvPr/>
        </p:nvSpPr>
        <p:spPr>
          <a:xfrm>
            <a:off x="2885988" y="6525344"/>
            <a:ext cx="5286412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304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"/>
          <a:stretch/>
        </p:blipFill>
        <p:spPr bwMode="auto">
          <a:xfrm>
            <a:off x="35436" y="764705"/>
            <a:ext cx="9108564" cy="487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257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7" y="476672"/>
            <a:ext cx="901155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11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5125-BE74-4683-BB32-3ED74FBC78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ความหมายของสมรรถนะ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92E3-E353-4073-8DDD-FFF9B8EB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9601"/>
            <a:ext cx="7903790" cy="4297362"/>
          </a:xfrm>
          <a:ln w="76200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</a:t>
            </a:r>
          </a:p>
          <a:p>
            <a:pPr indent="0"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40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</a:t>
            </a:r>
            <a:r>
              <a:rPr lang="th-TH" sz="4000" b="1" i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สมรรถนะ คือ พฤติกรรมที่แสดงออกถึงความสามารถของบุคคลในการทำงาน การใช้ชีวิตและการแก้ปัญหาในสถานการณ์หลากหลายได้สำเร็จ โดยมีการนำความรู้ ทักษะ เจตคติ และคุณลักษณะต่าง ๆ มาประยุกต์ใช้ร่วมกันอย่างบูรณาการ และอย่างเหมาะสมกับบริบทแวดล้อม</a:t>
            </a:r>
            <a:endParaRPr lang="en-US" sz="4000" b="1" i="1" dirty="0">
              <a:solidFill>
                <a:srgbClr val="C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07000"/>
              </a:lnSpc>
              <a:spcAft>
                <a:spcPts val="800"/>
              </a:spcAft>
              <a:buNone/>
            </a:pPr>
            <a:endParaRPr lang="en-US" sz="4200" b="1" i="1" dirty="0">
              <a:solidFill>
                <a:srgbClr val="C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46C702-1869-AC4B-AF1E-C570202BAD3F}"/>
              </a:ext>
            </a:extLst>
          </p:cNvPr>
          <p:cNvSpPr txBox="1">
            <a:spLocks/>
          </p:cNvSpPr>
          <p:nvPr/>
        </p:nvSpPr>
        <p:spPr>
          <a:xfrm>
            <a:off x="476291" y="6451390"/>
            <a:ext cx="6886083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059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5125-BE74-4683-BB32-3ED74FBC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486"/>
            <a:ext cx="7886700" cy="1325563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ประเด็นสำคัญ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92E3-E353-4073-8DDD-FFF9B8EB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6049"/>
            <a:ext cx="7886700" cy="5461951"/>
          </a:xfrm>
          <a:ln w="76200">
            <a:solidFill>
              <a:srgbClr val="00206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</a:t>
            </a:r>
          </a:p>
          <a:p>
            <a:pPr marL="803275" lvl="0" indent="-441325" rt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h-TH" sz="1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สมรรถนะคือ </a:t>
            </a:r>
            <a:r>
              <a:rPr lang="th-TH" sz="1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พฤติกรรมในการทำงาน</a:t>
            </a:r>
            <a:r>
              <a:rPr lang="th-TH" sz="1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</a:t>
            </a:r>
            <a:r>
              <a:rPr lang="th-TH" sz="1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</a:p>
          <a:p>
            <a:pPr marL="803275" lvl="0" indent="-441325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สมรรถนะจะเกิดขึ้นได้ ก็ต้องมีการทำงาน</a:t>
            </a:r>
            <a:endParaRPr lang="th-TH" sz="1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803275" lvl="0" indent="-441325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ถ้าไม่มีงาน</a:t>
            </a:r>
            <a:r>
              <a:rPr lang="ar-SA" sz="1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/</a:t>
            </a:r>
            <a:r>
              <a:rPr lang="th-TH" sz="1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การทำงาน   สมรรถนะจะไม่เกิด</a:t>
            </a:r>
            <a:endParaRPr lang="en-US" sz="1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803275" indent="-441325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สมรรถนะ</a:t>
            </a:r>
            <a:r>
              <a:rPr lang="th-TH" sz="1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กับ</a:t>
            </a:r>
            <a:r>
              <a:rPr lang="th-TH" sz="1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งาน</a:t>
            </a:r>
            <a:r>
              <a:rPr lang="th-TH" sz="1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จึงเป็นคู่แฝดที่อยู่ร่วมกันเสมอ</a:t>
            </a:r>
            <a:endParaRPr lang="en-US" sz="1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803275" lvl="0" indent="-441325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h-TH" sz="1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การทำงานให้เกิดสมรรถนะ ต้องอาศัย </a:t>
            </a:r>
            <a:r>
              <a:rPr lang="en-US" sz="12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KSA </a:t>
            </a:r>
            <a:r>
              <a:rPr lang="th-TH" sz="12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ในงาน</a:t>
            </a:r>
            <a:r>
              <a:rPr lang="en-US" sz="12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 marL="36195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128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KSA </a:t>
            </a:r>
            <a:r>
              <a:rPr lang="th-TH" sz="1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ในงาน คือ </a:t>
            </a:r>
            <a:r>
              <a:rPr lang="en-US" sz="128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KSA </a:t>
            </a:r>
            <a:r>
              <a:rPr lang="th-TH" sz="1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ที่จำเป็นในการปฏิบัติงานนั้น </a:t>
            </a:r>
          </a:p>
          <a:p>
            <a:pPr marL="803275" lvl="0" indent="-441325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1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การใช้ </a:t>
            </a:r>
            <a:r>
              <a:rPr lang="en-US" sz="12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KSA </a:t>
            </a:r>
            <a:r>
              <a:rPr lang="th-TH" sz="1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ร่วมกัน</a:t>
            </a:r>
            <a:r>
              <a:rPr lang="th-TH" sz="1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อย่างบูรณาการและเหมาะสมกับ</a:t>
            </a:r>
            <a:r>
              <a:rPr lang="th-TH" sz="1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บริบท</a:t>
            </a:r>
            <a:r>
              <a:rPr lang="en-US" sz="1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lang="th-TH" sz="1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จะช่วยให้บุคคลทำงานได้สำเร็จ</a:t>
            </a:r>
            <a:endParaRPr lang="en-US" sz="1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42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DBE7F5-8A78-5E46-A490-4A50BF24F628}"/>
              </a:ext>
            </a:extLst>
          </p:cNvPr>
          <p:cNvSpPr txBox="1">
            <a:spLocks/>
          </p:cNvSpPr>
          <p:nvPr/>
        </p:nvSpPr>
        <p:spPr>
          <a:xfrm>
            <a:off x="1187624" y="6417616"/>
            <a:ext cx="6886083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715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5125-BE74-4683-BB32-3ED74FBC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486"/>
            <a:ext cx="7886700" cy="975995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เคล็ดลับความสำเร็จ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 Box 204">
            <a:extLst>
              <a:ext uri="{FF2B5EF4-FFF2-40B4-BE49-F238E27FC236}">
                <a16:creationId xmlns:a16="http://schemas.microsoft.com/office/drawing/2014/main" id="{44355810-F61E-4480-8B9D-B1AE44326AB4}"/>
              </a:ext>
            </a:extLst>
          </p:cNvPr>
          <p:cNvSpPr txBox="1"/>
          <p:nvPr/>
        </p:nvSpPr>
        <p:spPr>
          <a:xfrm>
            <a:off x="396240" y="1365568"/>
            <a:ext cx="8424232" cy="4984432"/>
          </a:xfrm>
          <a:prstGeom prst="rect">
            <a:avLst/>
          </a:prstGeom>
          <a:solidFill>
            <a:schemeClr val="lt1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เคล็ดลับความสำเร็จ</a:t>
            </a:r>
            <a:endParaRPr lang="en-US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107315" algn="thaiDist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ทฤษฎีภูเขาน้ำแข็ง  (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Iceberg Mode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l</a:t>
            </a:r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 ของ</a:t>
            </a:r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เดวิด ซี แมคเคล</a:t>
            </a:r>
            <a:r>
              <a:rPr lang="th-TH" sz="2400" b="1" dirty="0" err="1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็ล</a:t>
            </a:r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แลนด์   (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David C. McClelland) </a:t>
            </a:r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กล่าวว่า พฤติกรรมการทำงานของบุคคลขึ้นกับความรู้ และทักษะ ซึ่งเปรียบเสมือนส่วนของภูเขาน้ำแข็งที่อยู่เหนือน้ำ รวมทั้งคุณลักษณะส่วนลึกภายในต่าง ๆ ของบุคคล เช่น เจตคติ แรงจูงใจ อุปนิสัย และภาพลักษณ์ภายใน ซึ่งเปรียบเหมือนส่วนของภูเขาน้ำแข็งที่อยู่ใต้น้ำ </a:t>
            </a:r>
            <a:endParaRPr lang="en-US" sz="2400" b="1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17145" algn="thaiDi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จากการศึกษาวิจัย พบว่า ส่วนที่อยู่ใต้น้ำเป็นปัจจัยสำคัญที่ขับเคลื่อนบุคคลสู่ความสำเร็จในการปฏิบัติงาน กล่าวสั้น ๆ คือ ตัว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 </a:t>
            </a:r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เป็นปัจจัยสำคัญในการขับเคลื่อนให้บุคคลสามารถใช้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 </a:t>
            </a:r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และ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 </a:t>
            </a:r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ในการปฏิบัติงานได้สำเร็จ</a:t>
            </a:r>
            <a:endParaRPr lang="en-US" sz="2400" b="1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17145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ด้วยความสำคัญดังกล่าว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 </a:t>
            </a:r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จึงเป็นองค์ประกอบที่สำคัญมากในการพัฒนาสมรรถนะ ส่งผลให้เกิด</a:t>
            </a:r>
          </a:p>
          <a:p>
            <a:pPr marR="17145" algn="ctr">
              <a:lnSpc>
                <a:spcPct val="107000"/>
              </a:lnSpc>
              <a:spcAft>
                <a:spcPts val="800"/>
              </a:spcAft>
            </a:pPr>
            <a:r>
              <a:rPr lang="th-TH" sz="2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การเรียงลำดับ </a:t>
            </a:r>
            <a:r>
              <a:rPr lang="en-US" sz="2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 S A </a:t>
            </a:r>
            <a:r>
              <a:rPr lang="th-TH" sz="2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เป็น </a:t>
            </a:r>
            <a:r>
              <a:rPr lang="en-US" sz="2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 S K </a:t>
            </a:r>
            <a:r>
              <a:rPr lang="th-TH" sz="2400" b="1" i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เพื่อ</a:t>
            </a:r>
            <a:r>
              <a:rPr lang="th-TH" sz="2400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แสดงความสำคัญของ </a:t>
            </a:r>
            <a:r>
              <a:rPr lang="en-US" sz="2400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 </a:t>
            </a:r>
            <a:r>
              <a:rPr lang="th-TH" sz="2400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ในฐานะที่เป็นปัจจัยสู่ความสำเร็จ</a:t>
            </a:r>
            <a:endParaRPr lang="en-US" sz="2400" b="1" i="1" dirty="0">
              <a:solidFill>
                <a:srgbClr val="C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2C477E-E794-954C-8BBC-C3FAD733BEF5}"/>
              </a:ext>
            </a:extLst>
          </p:cNvPr>
          <p:cNvSpPr txBox="1">
            <a:spLocks/>
          </p:cNvSpPr>
          <p:nvPr/>
        </p:nvSpPr>
        <p:spPr>
          <a:xfrm>
            <a:off x="476291" y="6451390"/>
            <a:ext cx="6886083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0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สี่เหลี่ยมผืนผ้า 31"/>
          <p:cNvSpPr/>
          <p:nvPr/>
        </p:nvSpPr>
        <p:spPr>
          <a:xfrm>
            <a:off x="3357554" y="285728"/>
            <a:ext cx="5429288" cy="607223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8EC6DA3-F2B7-A140-8B0D-8A6A0E33D176}"/>
              </a:ext>
            </a:extLst>
          </p:cNvPr>
          <p:cNvSpPr/>
          <p:nvPr/>
        </p:nvSpPr>
        <p:spPr>
          <a:xfrm>
            <a:off x="142844" y="500042"/>
            <a:ext cx="3071834" cy="5201424"/>
          </a:xfrm>
          <a:prstGeom prst="rect">
            <a:avLst/>
          </a:prstGeom>
          <a:solidFill>
            <a:srgbClr val="F7FEB4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องค์ประกอบสำคัญ 7 ประการ ของสมรรถนะ</a:t>
            </a:r>
          </a:p>
          <a:p>
            <a:r>
              <a:rPr lang="th-TH" sz="24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.....................................</a:t>
            </a:r>
          </a:p>
          <a:p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1) ความรู้</a:t>
            </a:r>
            <a:r>
              <a:rPr lang="en-US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(Knowledge)</a:t>
            </a:r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</a:p>
          <a:p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2) ทักษะ </a:t>
            </a:r>
            <a:r>
              <a:rPr lang="en-US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(Skill)</a:t>
            </a:r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</a:p>
          <a:p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3) คุณลักษณะ / เจตคติ </a:t>
            </a:r>
            <a:r>
              <a:rPr lang="en-US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marL="457200" indent="-457200"/>
            <a:r>
              <a:rPr lang="en-US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(Attribute / Attitude)</a:t>
            </a:r>
          </a:p>
          <a:p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4) การประยุกต์ใช้ </a:t>
            </a:r>
          </a:p>
          <a:p>
            <a:pPr marL="457200" indent="-457200"/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  <a:r>
              <a:rPr lang="en-US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(Application)  </a:t>
            </a:r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</a:p>
          <a:p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5) การกระทำ / การปฏิบัติ</a:t>
            </a:r>
          </a:p>
          <a:p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  <a:r>
              <a:rPr lang="en-US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(Performance)</a:t>
            </a:r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6) งานและสถานการณ์ต่างๆ</a:t>
            </a:r>
          </a:p>
          <a:p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r>
              <a:rPr lang="en-US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(Tasks / Jobs / Situations) </a:t>
            </a:r>
            <a:endParaRPr lang="th-TH" sz="20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7) ผลสำเร็จ</a:t>
            </a:r>
            <a:r>
              <a:rPr lang="en-US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ตามเกณฑ์ที่กำหนด </a:t>
            </a:r>
          </a:p>
          <a:p>
            <a:r>
              <a:rPr lang="en-US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(Success)</a:t>
            </a:r>
            <a:endParaRPr lang="th-TH" sz="20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en-US" sz="20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714744" y="642918"/>
            <a:ext cx="4714907" cy="5382715"/>
            <a:chOff x="8388" y="0"/>
            <a:chExt cx="38443" cy="30281"/>
          </a:xfrm>
        </p:grpSpPr>
        <p:grpSp>
          <p:nvGrpSpPr>
            <p:cNvPr id="6" name="Group 76"/>
            <p:cNvGrpSpPr>
              <a:grpSpLocks/>
            </p:cNvGrpSpPr>
            <p:nvPr/>
          </p:nvGrpSpPr>
          <p:grpSpPr bwMode="auto">
            <a:xfrm>
              <a:off x="8388" y="0"/>
              <a:ext cx="38443" cy="30281"/>
              <a:chOff x="8388" y="0"/>
              <a:chExt cx="38443" cy="30281"/>
            </a:xfrm>
          </p:grpSpPr>
          <p:grpSp>
            <p:nvGrpSpPr>
              <p:cNvPr id="7" name="Group 77"/>
              <p:cNvGrpSpPr>
                <a:grpSpLocks/>
              </p:cNvGrpSpPr>
              <p:nvPr/>
            </p:nvGrpSpPr>
            <p:grpSpPr bwMode="auto">
              <a:xfrm>
                <a:off x="10135" y="13208"/>
                <a:ext cx="19222" cy="17073"/>
                <a:chOff x="-3581" y="0"/>
                <a:chExt cx="19222" cy="17073"/>
              </a:xfrm>
            </p:grpSpPr>
            <p:sp>
              <p:nvSpPr>
                <p:cNvPr id="78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15641" cy="2952"/>
                </a:xfrm>
                <a:prstGeom prst="rect">
                  <a:avLst/>
                </a:prstGeom>
                <a:solidFill>
                  <a:srgbClr val="FFC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000" b="1" i="0" u="none" strike="noStrike" cap="none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Cordia New" pitchFamily="34" charset="-34"/>
                      <a:ea typeface="Angsana New" pitchFamily="18" charset="-34"/>
                      <a:cs typeface="+mj-cs"/>
                    </a:rPr>
                    <a:t>ทำ / ปฏิบัติ (5)</a:t>
                  </a:r>
                  <a:endParaRPr kumimoji="0" lang="th-TH" sz="20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+mj-cs"/>
                  </a:endParaRPr>
                </a:p>
              </p:txBody>
            </p:sp>
            <p:sp>
              <p:nvSpPr>
                <p:cNvPr id="7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-3581" y="14120"/>
                  <a:ext cx="19222" cy="2953"/>
                </a:xfrm>
                <a:prstGeom prst="rect">
                  <a:avLst/>
                </a:prstGeom>
                <a:solidFill>
                  <a:srgbClr val="F7FEB4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b="1" i="0" u="none" strike="noStrike" cap="none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Cordia New" pitchFamily="34" charset="-34"/>
                      <a:ea typeface="Angsana New" pitchFamily="18" charset="-34"/>
                      <a:cs typeface="+mj-cs"/>
                    </a:rPr>
                    <a:t>ความสำเร็จ (7)</a:t>
                  </a:r>
                </a:p>
              </p:txBody>
            </p:sp>
            <p:sp>
              <p:nvSpPr>
                <p:cNvPr id="8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0" y="2952"/>
                  <a:ext cx="15641" cy="847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000" b="1" i="0" u="none" strike="noStrike" cap="none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Cordia New" pitchFamily="34" charset="-34"/>
                      <a:ea typeface="Angsana New" pitchFamily="18" charset="-34"/>
                      <a:cs typeface="+mj-cs"/>
                    </a:rPr>
                    <a:t>งาน</a:t>
                  </a:r>
                  <a:endParaRPr kumimoji="0" lang="en-US" sz="20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rdia New" pitchFamily="34" charset="-34"/>
                    <a:ea typeface="Angsana New" pitchFamily="18" charset="-34"/>
                    <a:cs typeface="+mj-cs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000" b="1" i="0" u="none" strike="noStrike" cap="none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Cordia New" pitchFamily="34" charset="-34"/>
                      <a:ea typeface="Angsana New" pitchFamily="18" charset="-34"/>
                      <a:cs typeface="+mj-cs"/>
                    </a:rPr>
                    <a:t>การแก้ปัญหา</a:t>
                  </a:r>
                  <a:endParaRPr kumimoji="0" lang="en-US" sz="20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rdia New" pitchFamily="34" charset="-34"/>
                    <a:ea typeface="Angsana New" pitchFamily="18" charset="-34"/>
                    <a:cs typeface="+mj-cs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000" b="1" i="0" u="none" strike="noStrike" cap="none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Cordia New" pitchFamily="34" charset="-34"/>
                      <a:ea typeface="Angsana New" pitchFamily="18" charset="-34"/>
                      <a:cs typeface="+mj-cs"/>
                    </a:rPr>
                    <a:t>สถานการณ์ </a:t>
                  </a:r>
                  <a:r>
                    <a:rPr lang="th-TH" sz="2000" b="1" dirty="0">
                      <a:solidFill>
                        <a:srgbClr val="002060"/>
                      </a:solidFill>
                      <a:latin typeface="Cordia New" pitchFamily="34" charset="-34"/>
                      <a:cs typeface="+mj-cs"/>
                    </a:rPr>
                    <a:t>(6)</a:t>
                  </a:r>
                  <a:endParaRPr kumimoji="0" lang="th-TH" sz="20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+mj-cs"/>
                  </a:endParaRPr>
                </a:p>
              </p:txBody>
            </p:sp>
            <p:sp>
              <p:nvSpPr>
                <p:cNvPr id="81" name="Down Arrow 81"/>
                <p:cNvSpPr>
                  <a:spLocks noChangeArrowheads="1"/>
                </p:cNvSpPr>
                <p:nvPr/>
              </p:nvSpPr>
              <p:spPr bwMode="auto">
                <a:xfrm>
                  <a:off x="6286" y="11715"/>
                  <a:ext cx="953" cy="2286"/>
                </a:xfrm>
                <a:prstGeom prst="downArrow">
                  <a:avLst>
                    <a:gd name="adj1" fmla="val 50000"/>
                    <a:gd name="adj2" fmla="val 49974"/>
                  </a:avLst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8" name="Group 82"/>
              <p:cNvGrpSpPr>
                <a:grpSpLocks/>
              </p:cNvGrpSpPr>
              <p:nvPr/>
            </p:nvGrpSpPr>
            <p:grpSpPr bwMode="auto">
              <a:xfrm>
                <a:off x="8388" y="0"/>
                <a:ext cx="27459" cy="3143"/>
                <a:chOff x="8388" y="0"/>
                <a:chExt cx="27459" cy="3143"/>
              </a:xfrm>
            </p:grpSpPr>
            <p:sp>
              <p:nvSpPr>
                <p:cNvPr id="8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8288" y="95"/>
                  <a:ext cx="6576" cy="2953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1600" b="1" i="0" u="none" strike="noStrike" cap="none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Cordia New" pitchFamily="34" charset="-34"/>
                      <a:ea typeface="Angsana New" pitchFamily="18" charset="-34"/>
                      <a:cs typeface="+mj-cs"/>
                    </a:rPr>
                    <a:t>ทักษะ (2)</a:t>
                  </a:r>
                  <a:endParaRPr kumimoji="0" lang="th-TH" sz="16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+mj-cs"/>
                  </a:endParaRPr>
                </a:p>
              </p:txBody>
            </p:sp>
            <p:sp>
              <p:nvSpPr>
                <p:cNvPr id="84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8388" y="0"/>
                  <a:ext cx="7899" cy="295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1800" b="1" i="0" u="none" strike="noStrike" cap="none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Cordia New" pitchFamily="34" charset="-34"/>
                      <a:ea typeface="Angsana New" pitchFamily="18" charset="-34"/>
                      <a:cs typeface="+mj-cs"/>
                    </a:rPr>
                    <a:t>ความรู้ (1)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th-TH" sz="1800" b="0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+mj-cs"/>
                  </a:endParaRPr>
                </a:p>
              </p:txBody>
            </p:sp>
            <p:sp>
              <p:nvSpPr>
                <p:cNvPr id="85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6694" y="0"/>
                  <a:ext cx="9153" cy="3143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1800" b="1" i="0" u="none" strike="noStrike" cap="none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Cordia New" pitchFamily="34" charset="-34"/>
                      <a:ea typeface="Angsana New" pitchFamily="18" charset="-34"/>
                      <a:cs typeface="+mj-cs"/>
                    </a:rPr>
                    <a:t>คุณลักษณะ (3)</a:t>
                  </a:r>
                  <a:endParaRPr kumimoji="0" lang="th-TH" sz="18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+mj-cs"/>
                  </a:endParaRPr>
                </a:p>
              </p:txBody>
            </p:sp>
            <p:sp>
              <p:nvSpPr>
                <p:cNvPr id="86" name="Plus 86"/>
                <p:cNvSpPr>
                  <a:spLocks/>
                </p:cNvSpPr>
                <p:nvPr/>
              </p:nvSpPr>
              <p:spPr bwMode="auto">
                <a:xfrm>
                  <a:off x="25474" y="666"/>
                  <a:ext cx="953" cy="1715"/>
                </a:xfrm>
                <a:custGeom>
                  <a:avLst/>
                  <a:gdLst>
                    <a:gd name="T0" fmla="*/ 12625 w 95250"/>
                    <a:gd name="T1" fmla="*/ 74524 h 171450"/>
                    <a:gd name="T2" fmla="*/ 36424 w 95250"/>
                    <a:gd name="T3" fmla="*/ 74524 h 171450"/>
                    <a:gd name="T4" fmla="*/ 36424 w 95250"/>
                    <a:gd name="T5" fmla="*/ 22726 h 171450"/>
                    <a:gd name="T6" fmla="*/ 58826 w 95250"/>
                    <a:gd name="T7" fmla="*/ 22726 h 171450"/>
                    <a:gd name="T8" fmla="*/ 58826 w 95250"/>
                    <a:gd name="T9" fmla="*/ 74524 h 171450"/>
                    <a:gd name="T10" fmla="*/ 82625 w 95250"/>
                    <a:gd name="T11" fmla="*/ 74524 h 171450"/>
                    <a:gd name="T12" fmla="*/ 82625 w 95250"/>
                    <a:gd name="T13" fmla="*/ 96926 h 171450"/>
                    <a:gd name="T14" fmla="*/ 58826 w 95250"/>
                    <a:gd name="T15" fmla="*/ 96926 h 171450"/>
                    <a:gd name="T16" fmla="*/ 58826 w 95250"/>
                    <a:gd name="T17" fmla="*/ 148724 h 171450"/>
                    <a:gd name="T18" fmla="*/ 36424 w 95250"/>
                    <a:gd name="T19" fmla="*/ 148724 h 171450"/>
                    <a:gd name="T20" fmla="*/ 36424 w 95250"/>
                    <a:gd name="T21" fmla="*/ 96926 h 171450"/>
                    <a:gd name="T22" fmla="*/ 12625 w 95250"/>
                    <a:gd name="T23" fmla="*/ 96926 h 171450"/>
                    <a:gd name="T24" fmla="*/ 12625 w 95250"/>
                    <a:gd name="T25" fmla="*/ 74524 h 17145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5250" h="171450">
                      <a:moveTo>
                        <a:pt x="12625" y="74524"/>
                      </a:moveTo>
                      <a:lnTo>
                        <a:pt x="36424" y="74524"/>
                      </a:lnTo>
                      <a:lnTo>
                        <a:pt x="36424" y="22726"/>
                      </a:lnTo>
                      <a:lnTo>
                        <a:pt x="58826" y="22726"/>
                      </a:lnTo>
                      <a:lnTo>
                        <a:pt x="58826" y="74524"/>
                      </a:lnTo>
                      <a:lnTo>
                        <a:pt x="82625" y="74524"/>
                      </a:lnTo>
                      <a:lnTo>
                        <a:pt x="82625" y="96926"/>
                      </a:lnTo>
                      <a:lnTo>
                        <a:pt x="58826" y="96926"/>
                      </a:lnTo>
                      <a:lnTo>
                        <a:pt x="58826" y="148724"/>
                      </a:lnTo>
                      <a:lnTo>
                        <a:pt x="36424" y="148724"/>
                      </a:lnTo>
                      <a:lnTo>
                        <a:pt x="36424" y="96926"/>
                      </a:lnTo>
                      <a:lnTo>
                        <a:pt x="12625" y="96926"/>
                      </a:lnTo>
                      <a:lnTo>
                        <a:pt x="12625" y="74524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87" name="Plus 87"/>
                <p:cNvSpPr>
                  <a:spLocks/>
                </p:cNvSpPr>
                <p:nvPr/>
              </p:nvSpPr>
              <p:spPr bwMode="auto">
                <a:xfrm>
                  <a:off x="16859" y="666"/>
                  <a:ext cx="952" cy="1715"/>
                </a:xfrm>
                <a:custGeom>
                  <a:avLst/>
                  <a:gdLst>
                    <a:gd name="T0" fmla="*/ 12625 w 95250"/>
                    <a:gd name="T1" fmla="*/ 74524 h 171450"/>
                    <a:gd name="T2" fmla="*/ 36424 w 95250"/>
                    <a:gd name="T3" fmla="*/ 74524 h 171450"/>
                    <a:gd name="T4" fmla="*/ 36424 w 95250"/>
                    <a:gd name="T5" fmla="*/ 22726 h 171450"/>
                    <a:gd name="T6" fmla="*/ 58826 w 95250"/>
                    <a:gd name="T7" fmla="*/ 22726 h 171450"/>
                    <a:gd name="T8" fmla="*/ 58826 w 95250"/>
                    <a:gd name="T9" fmla="*/ 74524 h 171450"/>
                    <a:gd name="T10" fmla="*/ 82625 w 95250"/>
                    <a:gd name="T11" fmla="*/ 74524 h 171450"/>
                    <a:gd name="T12" fmla="*/ 82625 w 95250"/>
                    <a:gd name="T13" fmla="*/ 96926 h 171450"/>
                    <a:gd name="T14" fmla="*/ 58826 w 95250"/>
                    <a:gd name="T15" fmla="*/ 96926 h 171450"/>
                    <a:gd name="T16" fmla="*/ 58826 w 95250"/>
                    <a:gd name="T17" fmla="*/ 148724 h 171450"/>
                    <a:gd name="T18" fmla="*/ 36424 w 95250"/>
                    <a:gd name="T19" fmla="*/ 148724 h 171450"/>
                    <a:gd name="T20" fmla="*/ 36424 w 95250"/>
                    <a:gd name="T21" fmla="*/ 96926 h 171450"/>
                    <a:gd name="T22" fmla="*/ 12625 w 95250"/>
                    <a:gd name="T23" fmla="*/ 96926 h 171450"/>
                    <a:gd name="T24" fmla="*/ 12625 w 95250"/>
                    <a:gd name="T25" fmla="*/ 74524 h 17145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5250" h="171450">
                      <a:moveTo>
                        <a:pt x="12625" y="74524"/>
                      </a:moveTo>
                      <a:lnTo>
                        <a:pt x="36424" y="74524"/>
                      </a:lnTo>
                      <a:lnTo>
                        <a:pt x="36424" y="22726"/>
                      </a:lnTo>
                      <a:lnTo>
                        <a:pt x="58826" y="22726"/>
                      </a:lnTo>
                      <a:lnTo>
                        <a:pt x="58826" y="74524"/>
                      </a:lnTo>
                      <a:lnTo>
                        <a:pt x="82625" y="74524"/>
                      </a:lnTo>
                      <a:lnTo>
                        <a:pt x="82625" y="96926"/>
                      </a:lnTo>
                      <a:lnTo>
                        <a:pt x="58826" y="96926"/>
                      </a:lnTo>
                      <a:lnTo>
                        <a:pt x="58826" y="148724"/>
                      </a:lnTo>
                      <a:lnTo>
                        <a:pt x="36424" y="148724"/>
                      </a:lnTo>
                      <a:lnTo>
                        <a:pt x="36424" y="96926"/>
                      </a:lnTo>
                      <a:lnTo>
                        <a:pt x="12625" y="96926"/>
                      </a:lnTo>
                      <a:lnTo>
                        <a:pt x="12625" y="74524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9" name="Group 89"/>
              <p:cNvGrpSpPr>
                <a:grpSpLocks/>
              </p:cNvGrpSpPr>
              <p:nvPr/>
            </p:nvGrpSpPr>
            <p:grpSpPr bwMode="auto">
              <a:xfrm>
                <a:off x="28575" y="1374"/>
                <a:ext cx="18256" cy="16469"/>
                <a:chOff x="0" y="-150"/>
                <a:chExt cx="18256" cy="16469"/>
              </a:xfrm>
            </p:grpSpPr>
            <p:sp>
              <p:nvSpPr>
                <p:cNvPr id="90" name="Straight Connector 90"/>
                <p:cNvSpPr>
                  <a:spLocks noChangeShapeType="1"/>
                </p:cNvSpPr>
                <p:nvPr/>
              </p:nvSpPr>
              <p:spPr bwMode="auto">
                <a:xfrm>
                  <a:off x="8259" y="-150"/>
                  <a:ext cx="4569" cy="15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9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8936" y="10414"/>
                  <a:ext cx="9320" cy="5905"/>
                </a:xfrm>
                <a:prstGeom prst="rect">
                  <a:avLst/>
                </a:prstGeom>
                <a:solidFill>
                  <a:schemeClr val="accent6"/>
                </a:solidFill>
                <a:ln w="6350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1600" b="1" i="0" u="none" strike="noStrike" cap="none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Cordia New" pitchFamily="34" charset="-34"/>
                      <a:ea typeface="Angsana New" pitchFamily="18" charset="-34"/>
                      <a:cs typeface="+mj-cs"/>
                    </a:rPr>
                    <a:t>ระดับ / </a:t>
                  </a:r>
                  <a:endParaRPr kumimoji="0" lang="en-US" sz="16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rdia New" pitchFamily="34" charset="-34"/>
                    <a:ea typeface="Angsana New" pitchFamily="18" charset="-34"/>
                    <a:cs typeface="+mj-cs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1600" b="1" i="0" u="none" strike="noStrike" cap="none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Cordia New" pitchFamily="34" charset="-34"/>
                      <a:ea typeface="Angsana New" pitchFamily="18" charset="-34"/>
                      <a:cs typeface="+mj-cs"/>
                    </a:rPr>
                    <a:t>เกณฑ์การปฏิบัติ</a:t>
                  </a:r>
                  <a:endParaRPr kumimoji="0" lang="th-TH" sz="16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+mj-cs"/>
                  </a:endParaRPr>
                </a:p>
              </p:txBody>
            </p:sp>
            <p:sp>
              <p:nvSpPr>
                <p:cNvPr id="92" name="Straight Connector 92"/>
                <p:cNvSpPr>
                  <a:spLocks noChangeShapeType="1"/>
                </p:cNvSpPr>
                <p:nvPr/>
              </p:nvSpPr>
              <p:spPr bwMode="auto">
                <a:xfrm>
                  <a:off x="12827" y="0"/>
                  <a:ext cx="0" cy="962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cxnSp>
              <p:nvCxnSpPr>
                <p:cNvPr id="93" name="Straight Arrow Connector 93"/>
                <p:cNvCxnSpPr>
                  <a:cxnSpLocks noChangeShapeType="1"/>
                </p:cNvCxnSpPr>
                <p:nvPr/>
              </p:nvCxnSpPr>
              <p:spPr bwMode="auto">
                <a:xfrm>
                  <a:off x="0" y="12827"/>
                  <a:ext cx="908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prstDash val="dash"/>
                  <a:round/>
                  <a:headEnd/>
                  <a:tailEnd type="arrow" w="med" len="med"/>
                </a:ln>
              </p:spPr>
            </p:cxnSp>
          </p:grpSp>
          <p:grpSp>
            <p:nvGrpSpPr>
              <p:cNvPr id="10" name="Group 94"/>
              <p:cNvGrpSpPr>
                <a:grpSpLocks/>
              </p:cNvGrpSpPr>
              <p:nvPr/>
            </p:nvGrpSpPr>
            <p:grpSpPr bwMode="auto">
              <a:xfrm>
                <a:off x="10884" y="3175"/>
                <a:ext cx="20488" cy="9810"/>
                <a:chOff x="-800" y="0"/>
                <a:chExt cx="20488" cy="9810"/>
              </a:xfrm>
            </p:grpSpPr>
            <p:cxnSp>
              <p:nvCxnSpPr>
                <p:cNvPr id="95" name="Straight Arrow Connector 95"/>
                <p:cNvCxnSpPr>
                  <a:cxnSpLocks noChangeShapeType="1"/>
                </p:cNvCxnSpPr>
                <p:nvPr/>
              </p:nvCxnSpPr>
              <p:spPr bwMode="auto">
                <a:xfrm>
                  <a:off x="1184" y="0"/>
                  <a:ext cx="5524" cy="981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sp>
              <p:nvSpPr>
                <p:cNvPr id="96" name="Down Arrow 96"/>
                <p:cNvSpPr>
                  <a:spLocks noChangeArrowheads="1"/>
                </p:cNvSpPr>
                <p:nvPr/>
              </p:nvSpPr>
              <p:spPr bwMode="auto">
                <a:xfrm>
                  <a:off x="8804" y="254"/>
                  <a:ext cx="667" cy="9525"/>
                </a:xfrm>
                <a:prstGeom prst="downArrow">
                  <a:avLst>
                    <a:gd name="adj1" fmla="val 50000"/>
                    <a:gd name="adj2" fmla="val 49981"/>
                  </a:avLst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cxnSp>
              <p:nvCxnSpPr>
                <p:cNvPr id="97" name="Straight Arrow Connector 9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1979" y="254"/>
                  <a:ext cx="6001" cy="952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sp>
              <p:nvSpPr>
                <p:cNvPr id="98" name="Text Box 98"/>
                <p:cNvSpPr txBox="1">
                  <a:spLocks noChangeArrowheads="1"/>
                </p:cNvSpPr>
                <p:nvPr/>
              </p:nvSpPr>
              <p:spPr bwMode="auto">
                <a:xfrm rot="3490059">
                  <a:off x="-3062" y="3752"/>
                  <a:ext cx="7623" cy="31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6350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1600" b="1" i="0" u="none" strike="noStrike" cap="none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Cordia New" pitchFamily="34" charset="-34"/>
                      <a:ea typeface="Angsana New" pitchFamily="18" charset="-34"/>
                      <a:cs typeface="+mj-cs"/>
                    </a:rPr>
                    <a:t>ประยุกต์ใช้ (4)</a:t>
                  </a:r>
                  <a:endParaRPr kumimoji="0" lang="th-TH" sz="16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+mj-cs"/>
                  </a:endParaRPr>
                </a:p>
              </p:txBody>
            </p:sp>
            <p:sp>
              <p:nvSpPr>
                <p:cNvPr id="99" name="Text Box 99"/>
                <p:cNvSpPr txBox="1">
                  <a:spLocks noChangeArrowheads="1"/>
                </p:cNvSpPr>
                <p:nvPr/>
              </p:nvSpPr>
              <p:spPr bwMode="auto">
                <a:xfrm rot="18149770">
                  <a:off x="15335" y="5095"/>
                  <a:ext cx="6109" cy="259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6350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1600" b="1" i="0" u="none" strike="noStrike" cap="none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Cordia New" pitchFamily="34" charset="-34"/>
                      <a:ea typeface="Angsana New" pitchFamily="18" charset="-34"/>
                      <a:cs typeface="+mj-cs"/>
                    </a:rPr>
                    <a:t>ประยุกต์ใช้(4)</a:t>
                  </a:r>
                  <a:endParaRPr kumimoji="0" lang="th-TH" sz="16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+mj-cs"/>
                  </a:endParaRPr>
                </a:p>
              </p:txBody>
            </p:sp>
            <p:sp>
              <p:nvSpPr>
                <p:cNvPr id="10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375" y="2540"/>
                  <a:ext cx="9025" cy="2952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6350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1600" b="1" i="0" u="none" strike="noStrike" cap="none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Cordia New" pitchFamily="34" charset="-34"/>
                      <a:ea typeface="Angsana New" pitchFamily="18" charset="-34"/>
                      <a:cs typeface="+mj-cs"/>
                    </a:rPr>
                    <a:t>ประยุกต์ใช้ (4)</a:t>
                  </a:r>
                  <a:endParaRPr kumimoji="0" lang="th-TH" sz="16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+mj-cs"/>
                  </a:endParaRPr>
                </a:p>
              </p:txBody>
            </p:sp>
          </p:grpSp>
        </p:grpSp>
        <p:sp>
          <p:nvSpPr>
            <p:cNvPr id="3" name="Straight Connector 1"/>
            <p:cNvSpPr>
              <a:spLocks noChangeShapeType="1"/>
            </p:cNvSpPr>
            <p:nvPr/>
          </p:nvSpPr>
          <p:spPr bwMode="auto">
            <a:xfrm>
              <a:off x="29939" y="29155"/>
              <a:ext cx="11308" cy="2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" name="Straight Connector 2"/>
            <p:cNvSpPr>
              <a:spLocks noChangeShapeType="1"/>
            </p:cNvSpPr>
            <p:nvPr/>
          </p:nvSpPr>
          <p:spPr bwMode="auto">
            <a:xfrm flipH="1">
              <a:off x="41227" y="17283"/>
              <a:ext cx="175" cy="119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F08E54CC-3814-9E4F-BF03-0376EA285DC2}"/>
              </a:ext>
            </a:extLst>
          </p:cNvPr>
          <p:cNvSpPr txBox="1">
            <a:spLocks/>
          </p:cNvSpPr>
          <p:nvPr/>
        </p:nvSpPr>
        <p:spPr>
          <a:xfrm>
            <a:off x="1485904" y="6515841"/>
            <a:ext cx="6886083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220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C9BAD794-8B8E-B64F-B46D-E02D72C3AE1E}"/>
              </a:ext>
            </a:extLst>
          </p:cNvPr>
          <p:cNvSpPr txBox="1">
            <a:spLocks/>
          </p:cNvSpPr>
          <p:nvPr/>
        </p:nvSpPr>
        <p:spPr>
          <a:xfrm>
            <a:off x="331912" y="1571613"/>
            <a:ext cx="7883426" cy="457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แนวคิดเกี่ยวกับ สมรรถนะ</a:t>
            </a: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C9BAD794-8B8E-B64F-B46D-E02D72C3AE1E}"/>
              </a:ext>
            </a:extLst>
          </p:cNvPr>
          <p:cNvSpPr txBox="1">
            <a:spLocks/>
          </p:cNvSpPr>
          <p:nvPr/>
        </p:nvSpPr>
        <p:spPr>
          <a:xfrm>
            <a:off x="107504" y="1412776"/>
            <a:ext cx="9036496" cy="43867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712788">
              <a:spcBef>
                <a:spcPts val="600"/>
              </a:spcBef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เป็นความสามารถในการทำสิ่งใดสิ่งหนึ่งได้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ดีในระดับใดระดับหนึ่ง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712788"/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เป็นความสามารถในการ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นำทักษะ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ที่ตนมีอยู่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ไปใช้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ในการปฏิบัติงานใดๆ จนทำให้การปฏิบัติงานนั้นประสบความสำเร็จ</a:t>
            </a:r>
          </a:p>
          <a:p>
            <a:pPr indent="712788"/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จึงเป็นเพียงองค์ประกอบหนึ่งของสมรรถนะ หรืออาจถือได้ว่าเป็นสมรรถนะในระดับต้น</a:t>
            </a:r>
          </a:p>
          <a:p>
            <a:pPr indent="712788"/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นับเป็นทักษะ (และความรู้) ที่นำไปสู่การกระทำหรือการปฏิบัติที่ดีกว่า โดดเด่นกว่า ทักษะ </a:t>
            </a:r>
          </a:p>
          <a:p>
            <a:pPr indent="712788"/>
            <a:endParaRPr lang="th-TH" sz="1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806450"/>
            <a:r>
              <a:rPr lang="en-US" sz="3200" b="1" dirty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Competencies refer to skills or knowledge that led to superior performance. (https://talentguard.com)</a:t>
            </a:r>
            <a:endParaRPr lang="th-TH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4">
            <a:extLst>
              <a:ext uri="{FF2B5EF4-FFF2-40B4-BE49-F238E27FC236}">
                <a16:creationId xmlns:a16="http://schemas.microsoft.com/office/drawing/2014/main" id="{2C2BE44C-3704-F943-B282-608E6B3651F2}"/>
              </a:ext>
            </a:extLst>
          </p:cNvPr>
          <p:cNvSpPr/>
          <p:nvPr/>
        </p:nvSpPr>
        <p:spPr>
          <a:xfrm>
            <a:off x="-36604" y="30544"/>
            <a:ext cx="915387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tabLst>
                <a:tab pos="185738" algn="l"/>
              </a:tabLst>
            </a:pPr>
            <a:r>
              <a:rPr lang="th-TH" sz="48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ระหว่างทักษะและสมรรถนะ</a:t>
            </a:r>
            <a:endParaRPr lang="th-TH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602F57-F502-944A-B27C-2496397B5196}"/>
              </a:ext>
            </a:extLst>
          </p:cNvPr>
          <p:cNvSpPr txBox="1">
            <a:spLocks/>
          </p:cNvSpPr>
          <p:nvPr/>
        </p:nvSpPr>
        <p:spPr>
          <a:xfrm>
            <a:off x="476291" y="6451390"/>
            <a:ext cx="6886083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923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099060" y="437578"/>
            <a:ext cx="4718548" cy="22170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Why </a:t>
            </a:r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algn="l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ทำไมต้องปฏิรูปหลักสูตร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การเรียนการสอนและการวัด</a:t>
            </a:r>
          </a:p>
          <a:p>
            <a:pPr algn="l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ประเมินผลสู่ฐานสมรรถนะ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83"/>
          <p:cNvGrpSpPr/>
          <p:nvPr/>
        </p:nvGrpSpPr>
        <p:grpSpPr>
          <a:xfrm>
            <a:off x="3885477" y="3429000"/>
            <a:ext cx="4481069" cy="940173"/>
            <a:chOff x="3589321" y="1078632"/>
            <a:chExt cx="4481069" cy="705130"/>
          </a:xfrm>
        </p:grpSpPr>
        <p:grpSp>
          <p:nvGrpSpPr>
            <p:cNvPr id="7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" name="TextBox 12"/>
            <p:cNvSpPr txBox="1"/>
            <p:nvPr/>
          </p:nvSpPr>
          <p:spPr bwMode="auto">
            <a:xfrm>
              <a:off x="4587444" y="1169015"/>
              <a:ext cx="3380936" cy="34624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2400" b="1" dirty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การเปลี่ยนแปลงของโลกและสังคม</a:t>
              </a:r>
              <a:endPara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8" name="Group 82"/>
            <p:cNvGrpSpPr/>
            <p:nvPr/>
          </p:nvGrpSpPr>
          <p:grpSpPr>
            <a:xfrm>
              <a:off x="3589321" y="1210623"/>
              <a:ext cx="588542" cy="457090"/>
              <a:chOff x="3589321" y="1210623"/>
              <a:chExt cx="588542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89321" y="1226277"/>
                <a:ext cx="588542" cy="3924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10" name="Group 84"/>
          <p:cNvGrpSpPr/>
          <p:nvPr/>
        </p:nvGrpSpPr>
        <p:grpSpPr>
          <a:xfrm>
            <a:off x="4067869" y="5061182"/>
            <a:ext cx="4428135" cy="940173"/>
            <a:chOff x="3642255" y="1078632"/>
            <a:chExt cx="4428135" cy="705130"/>
          </a:xfrm>
        </p:grpSpPr>
        <p:grpSp>
          <p:nvGrpSpPr>
            <p:cNvPr id="12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2" name="TextBox 12"/>
            <p:cNvSpPr txBox="1"/>
            <p:nvPr/>
          </p:nvSpPr>
          <p:spPr bwMode="auto">
            <a:xfrm>
              <a:off x="4520552" y="1189109"/>
              <a:ext cx="3024336" cy="34624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2400" b="1" dirty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การเกิดปัญหาสำคัญที่รุนแรง</a:t>
              </a:r>
              <a:endParaRPr lang="en-US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 rot="2700000">
              <a:off x="3642255" y="1210623"/>
              <a:ext cx="457090" cy="45709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TextBox 10">
            <a:extLst>
              <a:ext uri="{FF2B5EF4-FFF2-40B4-BE49-F238E27FC236}">
                <a16:creationId xmlns:a16="http://schemas.microsoft.com/office/drawing/2014/main" id="{83ED2146-B1B0-974E-A3B9-85B707218431}"/>
              </a:ext>
            </a:extLst>
          </p:cNvPr>
          <p:cNvSpPr txBox="1"/>
          <p:nvPr/>
        </p:nvSpPr>
        <p:spPr>
          <a:xfrm>
            <a:off x="4007251" y="5282044"/>
            <a:ext cx="58854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59E6AC4-0FAE-FA4E-99F6-C7DC08B65482}"/>
              </a:ext>
            </a:extLst>
          </p:cNvPr>
          <p:cNvSpPr txBox="1">
            <a:spLocks/>
          </p:cNvSpPr>
          <p:nvPr/>
        </p:nvSpPr>
        <p:spPr>
          <a:xfrm>
            <a:off x="476291" y="6417464"/>
            <a:ext cx="6886083" cy="320086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887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C2BE44C-3704-F943-B282-608E6B3651F2}"/>
              </a:ext>
            </a:extLst>
          </p:cNvPr>
          <p:cNvSpPr/>
          <p:nvPr/>
        </p:nvSpPr>
        <p:spPr>
          <a:xfrm>
            <a:off x="-9872" y="0"/>
            <a:ext cx="915387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tabLst>
                <a:tab pos="185738" algn="l"/>
              </a:tabLst>
            </a:pPr>
            <a:r>
              <a:rPr lang="th-TH" sz="48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ความเหมือน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ระหว่างทักษะและสมรรถนะ</a:t>
            </a:r>
            <a:endParaRPr lang="th-TH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C9BAD794-8B8E-B64F-B46D-E02D72C3AE1E}"/>
              </a:ext>
            </a:extLst>
          </p:cNvPr>
          <p:cNvSpPr txBox="1">
            <a:spLocks/>
          </p:cNvSpPr>
          <p:nvPr/>
        </p:nvSpPr>
        <p:spPr>
          <a:xfrm>
            <a:off x="331912" y="1571613"/>
            <a:ext cx="7883426" cy="457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แนวคิดเกี่ยวกับ สมรรถนะ</a:t>
            </a: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C9BAD794-8B8E-B64F-B46D-E02D72C3AE1E}"/>
              </a:ext>
            </a:extLst>
          </p:cNvPr>
          <p:cNvSpPr txBox="1">
            <a:spLocks/>
          </p:cNvSpPr>
          <p:nvPr/>
        </p:nvSpPr>
        <p:spPr>
          <a:xfrm>
            <a:off x="285720" y="1727200"/>
            <a:ext cx="8515380" cy="47021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indent="717550">
              <a:spcBef>
                <a:spcPts val="1200"/>
              </a:spcBef>
            </a:pPr>
            <a:r>
              <a:rPr lang="th-TH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</a:t>
            </a:r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(SKILLS)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มีลักษณะเป็นพฤติกรรม/การกระทำ/การปฏิบัติ 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(ACTION)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ที่ได้จากการเรียนรู้ ประสบการณ์ และการฝึกฝน</a:t>
            </a:r>
          </a:p>
          <a:p>
            <a:pPr indent="717550">
              <a:spcBef>
                <a:spcPts val="1200"/>
              </a:spcBef>
            </a:pPr>
            <a:r>
              <a:rPr lang="th-TH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 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(COMPETENCY)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ก็มีลักษณะเป็นพฤติกรรม/การกระทำ/การปฏิบัติ 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(ACTION)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ที่ได้จากการเรียนรู้ ประสบการณ์ และการฝึกฝน เช่นเดียวกับทักษะ</a:t>
            </a:r>
          </a:p>
          <a:p>
            <a:pPr indent="717550">
              <a:spcBef>
                <a:spcPts val="1200"/>
              </a:spcBef>
            </a:pPr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กล่าวง่ายๆ คือ ทักษะเป็น </a:t>
            </a:r>
            <a:r>
              <a:rPr lang="en-US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skill </a:t>
            </a:r>
            <a:r>
              <a:rPr lang="th-TH" sz="4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</a:t>
            </a:r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ก็เป็น </a:t>
            </a:r>
            <a:r>
              <a:rPr lang="en-US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skill </a:t>
            </a:r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แต่สมรรถนะเป็น</a:t>
            </a:r>
            <a:r>
              <a:rPr lang="th-TH" sz="4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 </a:t>
            </a:r>
            <a:r>
              <a:rPr lang="en-US" sz="4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skill </a:t>
            </a:r>
            <a:r>
              <a:rPr lang="th-TH" sz="4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ไปใช้</a:t>
            </a:r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ในสถานการณ์ต่างๆ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9A597E-27D8-FC4F-8641-A3ECA28851FB}"/>
              </a:ext>
            </a:extLst>
          </p:cNvPr>
          <p:cNvSpPr txBox="1">
            <a:spLocks/>
          </p:cNvSpPr>
          <p:nvPr/>
        </p:nvSpPr>
        <p:spPr>
          <a:xfrm>
            <a:off x="476291" y="6451390"/>
            <a:ext cx="6886083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5756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5125-BE74-4683-BB32-3ED74FBC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2250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ประเภทของสมรรถนะ</a:t>
            </a:r>
            <a:endParaRPr lang="en-US" sz="4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92E3-E353-4073-8DDD-FFF9B8EB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12776"/>
            <a:ext cx="7886700" cy="4896545"/>
          </a:xfrm>
          <a:ln w="76200"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</a:t>
            </a:r>
          </a:p>
          <a:p>
            <a:pPr marL="0" indent="0"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</a:t>
            </a:r>
            <a:r>
              <a:rPr lang="th-TH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สมรรถนะสามารถจัดจำแนกได้เป็นหลายประเภท ขึ้นอยู่กับเกณฑ์ที่กำหนด ประเภทของสมรรถนะที่ใช้เป็นฐานในการพัฒนาหลักสูตร มี 2 ประเภท ดังนี้  </a:t>
            </a:r>
          </a:p>
          <a:p>
            <a:pPr marL="0" indent="0"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1)</a:t>
            </a:r>
            <a:r>
              <a:rPr lang="en-US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สมรรถนะหลัก/สมรรถนะทั่วไป (</a:t>
            </a:r>
            <a:r>
              <a:rPr lang="en-US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Core Competency </a:t>
            </a:r>
            <a:r>
              <a:rPr lang="th-TH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Generic Competency) </a:t>
            </a:r>
            <a:endParaRPr lang="en-US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สมรรถนะประเภทนี้ เป็นสมรรถนะที่จำเป็นสำหรับทุกคนเพื่อนำมาใช้ในการทำงาน </a:t>
            </a:r>
            <a:r>
              <a:rPr lang="en-US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การดำเนินชีวิต  การเผชิญสถานการณ์ และการแก้ปัญหาต่าง ๆ </a:t>
            </a:r>
            <a:r>
              <a:rPr lang="en-US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เป็นสมรรถนะที่ใช้ได้กว้างขวาง ไม่จำกัดเฉพาะเรื่อง</a:t>
            </a:r>
            <a:r>
              <a:rPr lang="ar-SA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/</a:t>
            </a:r>
            <a:r>
              <a:rPr lang="th-TH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สาระ</a:t>
            </a:r>
            <a:r>
              <a:rPr lang="ar-SA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/</a:t>
            </a:r>
            <a:r>
              <a:rPr lang="th-TH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วิชา เช่น สมรรถนะการคิด สมรรถนะการสื่อสาร ใช้ได้กับทุกเรื่อง ทุกเนื้อหา ทุกวิชา แต่อาจมากน้อยต่างกันได้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DC626A-0912-B54C-A2F6-D2A3F73EDBFF}"/>
              </a:ext>
            </a:extLst>
          </p:cNvPr>
          <p:cNvSpPr txBox="1">
            <a:spLocks/>
          </p:cNvSpPr>
          <p:nvPr/>
        </p:nvSpPr>
        <p:spPr>
          <a:xfrm>
            <a:off x="476291" y="6451390"/>
            <a:ext cx="6886083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7254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37588-3082-41C4-8B73-0ECEAC1A4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  <a:ln w="76200">
            <a:solidFill>
              <a:srgbClr val="002060"/>
            </a:solidFill>
          </a:ln>
        </p:spPr>
        <p:txBody>
          <a:bodyPr>
            <a:normAutofit fontScale="25000" lnSpcReduction="20000"/>
          </a:bodyPr>
          <a:lstStyle/>
          <a:p>
            <a:pPr marL="0" lvl="0" indent="0"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8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lang="th-TH" sz="1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2) สมรรถนะเฉพาะ (</a:t>
            </a:r>
            <a:r>
              <a:rPr lang="en-US" sz="128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Specific Competency </a:t>
            </a:r>
            <a:r>
              <a:rPr lang="th-TH" sz="128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/ </a:t>
            </a:r>
            <a:r>
              <a:rPr lang="en-US" sz="128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Subject -</a:t>
            </a:r>
            <a:r>
              <a:rPr lang="en-US" sz="128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Specific Competency)</a:t>
            </a:r>
            <a:endParaRPr lang="en-US" sz="1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11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</a:t>
            </a:r>
            <a:r>
              <a:rPr lang="th-TH" sz="11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ในทางการศึกษา สมรรถนะเฉพาะ หมายถึง สมรรถนะที่เกิดจาก</a:t>
            </a:r>
            <a:r>
              <a:rPr lang="th-TH" sz="1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การเรียนรู้เฉพาะเรื่อง</a:t>
            </a:r>
            <a:r>
              <a:rPr lang="ar-SA" sz="1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/ </a:t>
            </a:r>
            <a:r>
              <a:rPr lang="th-TH" sz="1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สาระ</a:t>
            </a:r>
            <a:r>
              <a:rPr lang="ar-SA" sz="1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/ </a:t>
            </a:r>
            <a:r>
              <a:rPr lang="th-TH" sz="1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วิชา</a:t>
            </a:r>
            <a:r>
              <a:rPr lang="th-TH" sz="11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ซึ่งผู้เรียนควรรู้</a:t>
            </a:r>
            <a:r>
              <a:rPr lang="ar-SA" sz="11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/</a:t>
            </a:r>
            <a:r>
              <a:rPr lang="th-TH" sz="11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จำเป็นต้องรู้ เข้าใจและนำไปใช้ได้ หากผู้เรียนสามารถประยุกต์ใช้ความรู้ ทักษะ</a:t>
            </a:r>
            <a:r>
              <a:rPr lang="ar-SA" sz="11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sz="11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เจตคติ และคุณลักษณะ ที่ได้จากการเรียนรู้ในเรื่องนั้น แสดงว่าผู้เรียนเกิดสมรรถนะเฉพาะในเรื่องนั้น ซึ่งอาจไม่สามารถนำเรื่องนั้นไปใช้กับเรื่องอื่นๆ อีกจำนวนมากได้ สมรรถนะเฉพาะมีความจำกัดมากกว่าสมรรถนะหลัก แต่ก็มีความสำคัญเพราะเป็นสมรรถนะที่ผู้เรียนจำเป็นต้องมี เพื่อเป็นพื้นฐานในการดำรงชีวิต และการเรียนรู้ที่สูงขึ้น รวมทั้งเพื่อตอบสนองความสนใจและความถนัดเฉพาะตนที่แตกต่างกันของผู้เรียน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endParaRPr lang="en-US" sz="1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31C9EF-5316-48A1-B17E-52E5814A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1063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ประเภทของสมรรถนะ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076919-3F0A-6F4D-918D-080A7BEFD953}"/>
              </a:ext>
            </a:extLst>
          </p:cNvPr>
          <p:cNvSpPr txBox="1">
            <a:spLocks/>
          </p:cNvSpPr>
          <p:nvPr/>
        </p:nvSpPr>
        <p:spPr>
          <a:xfrm>
            <a:off x="476291" y="6451390"/>
            <a:ext cx="6886083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2610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71538" y="3786190"/>
            <a:ext cx="7215238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DF1F8A6A-9965-8D4E-A6BF-DAFABBECC2D9}"/>
              </a:ext>
            </a:extLst>
          </p:cNvPr>
          <p:cNvSpPr/>
          <p:nvPr/>
        </p:nvSpPr>
        <p:spPr>
          <a:xfrm>
            <a:off x="0" y="42769"/>
            <a:ext cx="9144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ระดับสมรรถนะ</a:t>
            </a:r>
            <a:endParaRPr lang="en-US" sz="54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E9800093-0B87-E843-B1DB-F8D25A65E4B9}"/>
              </a:ext>
            </a:extLst>
          </p:cNvPr>
          <p:cNvSpPr/>
          <p:nvPr/>
        </p:nvSpPr>
        <p:spPr>
          <a:xfrm>
            <a:off x="251520" y="1428737"/>
            <a:ext cx="8496944" cy="46243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th-TH" sz="105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สมรรถนะหลัก หรือสมรรถนะเฉพาะ ต่างก็มี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ตั้งแต่ง่ายไปยาก ซึ่งหลักสูตรจะกำหนดให้ผู้เรียนได้เรียนรู้แบบ</a:t>
            </a:r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ไต่ระดับ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ตามระดับความสามารถของตน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</a:p>
          <a:p>
            <a:pPr>
              <a:buFont typeface="Arial" pitchFamily="34" charset="0"/>
              <a:buChar char="•"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สมรรถนะหลักด้านการคิดอย่างมีวิจารณญาณ </a:t>
            </a:r>
          </a:p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เป็นการคิดที่มีการใช้วิจารณญาณพิจารณาและประเมินข้อมูลอย่างรอบด้าน ก่อนการตัดสินใจ การคิดอย่างมีวิจารณญาณสำหรับผู้เรียนในระดับประถมศึกษา จะเริ่มต้นแต่ระดับง่าย คือ การสามารถคิดจำแนกข้อมูลที่เป็นข้อเท็จจริง และเป็นความคิดเห็นก่อน ต่อๆไป จึงเพิ่มระดับให้กว้างขึ้น ครอบคลุมมากขึ้น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D4E3FA-25C2-E743-BC66-3795C5A7281D}"/>
              </a:ext>
            </a:extLst>
          </p:cNvPr>
          <p:cNvSpPr txBox="1">
            <a:spLocks/>
          </p:cNvSpPr>
          <p:nvPr/>
        </p:nvSpPr>
        <p:spPr>
          <a:xfrm>
            <a:off x="476291" y="6451390"/>
            <a:ext cx="6886083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8273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รายละเอียดของสมรรถนะ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สมรรถนะหลัก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สมรรถนะหลักด้านต่างๆ</a:t>
            </a:r>
          </a:p>
          <a:p>
            <a:pPr marL="539750" indent="-182563">
              <a:buFontTx/>
              <a:buChar char="-"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คำบรรยายสมรรถนะ 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(Descriptor)</a:t>
            </a:r>
          </a:p>
          <a:p>
            <a:pPr marL="539750" indent="-182563">
              <a:buFontTx/>
              <a:buChar char="-"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ระดับของสมรรถนะหลัก</a:t>
            </a:r>
          </a:p>
          <a:p>
            <a:pPr marL="539750" indent="-182563">
              <a:buFontTx/>
              <a:buChar char="-"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พฤติกรรมบ่งชี้สมรรถนะหลัก/ตัวชี้วัด</a:t>
            </a:r>
          </a:p>
          <a:p>
            <a:pPr marL="0" indent="0" algn="thaiDist">
              <a:buNone/>
            </a:pPr>
            <a:endParaRPr lang="th-TH" sz="105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ระดับการพัฒนา/ระดับความเชี่ยวชาญของผู้เรียนในแต่ละสมรรถนะหลัก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95EA12-5F78-7647-83C7-367853B9EB08}"/>
              </a:ext>
            </a:extLst>
          </p:cNvPr>
          <p:cNvSpPr txBox="1">
            <a:spLocks/>
          </p:cNvSpPr>
          <p:nvPr/>
        </p:nvSpPr>
        <p:spPr>
          <a:xfrm>
            <a:off x="476291" y="6451390"/>
            <a:ext cx="6886083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911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304322" y="325275"/>
            <a:ext cx="867819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โลกในศตวรรษที่ 21 </a:t>
            </a:r>
          </a:p>
          <a:p>
            <a:pPr algn="ctr"/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(ค.ศ. 2019 -2099 </a:t>
            </a:r>
            <a:r>
              <a:rPr lang="en-US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</a:t>
            </a:r>
            <a:r>
              <a:rPr lang="en-US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r>
              <a:rPr lang="en-US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2642)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0" y="2359491"/>
            <a:ext cx="9134669" cy="421653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โลกในศตวรรษที่ 21  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VUCA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World</a:t>
            </a:r>
          </a:p>
          <a:p>
            <a:pPr algn="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olatility : </a:t>
            </a:r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มีความผันผวน แปรปรวน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ncertainty : </a:t>
            </a:r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ไม่มีความแน่นอน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omplexity : </a:t>
            </a:r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มีความซับซ้อน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mbiguity : </a:t>
            </a: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มีความคลุมเครือ ไม่ชัดเจน</a:t>
            </a:r>
            <a:endParaRPr lang="th-TH" sz="44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endParaRPr lang="th-TH" sz="44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6" descr="Image result for vuca world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89" y="3717032"/>
            <a:ext cx="3228167" cy="2287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027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4"/>
          <a:stretch/>
        </p:blipFill>
        <p:spPr bwMode="auto">
          <a:xfrm>
            <a:off x="827584" y="116632"/>
            <a:ext cx="7488832" cy="670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116632"/>
            <a:ext cx="1296144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7020272" y="116632"/>
            <a:ext cx="1296144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50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1"/>
          <p:cNvSpPr/>
          <p:nvPr/>
        </p:nvSpPr>
        <p:spPr>
          <a:xfrm>
            <a:off x="93518" y="0"/>
            <a:ext cx="5764366" cy="701933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36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ความต้องการใหม่ๆ เช่น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072476"/>
              </p:ext>
            </p:extLst>
          </p:nvPr>
        </p:nvGraphicFramePr>
        <p:xfrm>
          <a:off x="1" y="777855"/>
          <a:ext cx="9144001" cy="5017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934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ความรู้ชุดใหม่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ทักษะชุดใหม่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คุณลักษณะแบบใหม่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936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Rs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Microsoft YaHei UI" panose="020B0503020204020204" pitchFamily="34" charset="-122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เศรษฐกิจ</a:t>
                      </a: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 ธุรกิจ และการเป็นผู้ประกอบการ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สุขภาพ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สิ่งแวดล้อม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การเรียนรู้ข้ามวัฒนธรรม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สื่อสารสนเทศ เทคโนโลยี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การปกครองและหน้าที่พลเมือง ฯลฯ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Microsoft YaHei UI" panose="020B0503020204020204" pitchFamily="34" charset="-122"/>
                        <a:cs typeface="TH SarabunPSK" panose="020B0500040200020003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ทักษะแห่งศตวรรษที่</a:t>
                      </a: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21 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; 8Cs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Critical thinking &amp; problem solving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Creativity &amp; Innovation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Cross-cultural 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understanding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Communication, Information &amp; Media Literacy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Computing &amp; Media Literacy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Career&amp; Learning Self-Reliance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Change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ใฝ่เรียนรู้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สู้ยิ่งยาก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พึ่งตนเอง สร้างอาชีพได้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มีสุนทรียภาพ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มีวินัย ขยัน อดทน ซื่อสัตย์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ไม่เปราะบาง 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(fragile) </a:t>
                      </a: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ล้มแล้วลุกได้ มี 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growth mindset </a:t>
                      </a: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มีความยืดหยุ่น สามารถปรับตัว ฟื้นคืนสู่สภาพเดิมได้ 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(resiliency)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ใช้วิกฤตให้เป็นโอกาส สร้างความเข้มแข็ง และความสำเร็จที่มากกว่าเดิมได้ </a:t>
                      </a:r>
                      <a:endParaRPr lang="en-US" sz="20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ทำงานเก่ง มีสมรรถนะหลากหลายที่ช่วยให้ทำงานได้สำเร็จ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ฯลฯ 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30" y="5661248"/>
            <a:ext cx="1800740" cy="14171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F35620B-6F15-7648-B328-7D826FEB3B8A}"/>
              </a:ext>
            </a:extLst>
          </p:cNvPr>
          <p:cNvSpPr txBox="1">
            <a:spLocks/>
          </p:cNvSpPr>
          <p:nvPr/>
        </p:nvSpPr>
        <p:spPr>
          <a:xfrm>
            <a:off x="476291" y="6451390"/>
            <a:ext cx="6886083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496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รูปภาพ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3" t="55578"/>
          <a:stretch/>
        </p:blipFill>
        <p:spPr>
          <a:xfrm>
            <a:off x="6836737" y="4927794"/>
            <a:ext cx="2103858" cy="1930206"/>
          </a:xfrm>
          <a:prstGeom prst="rect">
            <a:avLst/>
          </a:prstGeom>
        </p:spPr>
      </p:pic>
      <p:sp>
        <p:nvSpPr>
          <p:cNvPr id="3" name="รูปห้าเหลี่ยม 2"/>
          <p:cNvSpPr/>
          <p:nvPr/>
        </p:nvSpPr>
        <p:spPr>
          <a:xfrm>
            <a:off x="158024" y="382032"/>
            <a:ext cx="6128488" cy="748146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การจัดการเรียนรู้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สภาพปัญหาที่สำคัญ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700" y="1383564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ผลที่คาดหวัง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43285" y="1371074"/>
            <a:ext cx="125867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 (</a:t>
            </a:r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28149" y="1373574"/>
            <a:ext cx="1398140" cy="523220"/>
          </a:xfrm>
          <a:prstGeom prst="rect">
            <a:avLst/>
          </a:prstGeom>
          <a:solidFill>
            <a:srgbClr val="FFAB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 (</a:t>
            </a:r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P/S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cxnSp>
        <p:nvCxnSpPr>
          <p:cNvPr id="10" name="ตัวเชื่อมต่อตรง 9"/>
          <p:cNvCxnSpPr>
            <a:cxnSpLocks/>
            <a:stCxn id="5" idx="3"/>
            <a:endCxn id="8" idx="1"/>
          </p:cNvCxnSpPr>
          <p:nvPr/>
        </p:nvCxnSpPr>
        <p:spPr>
          <a:xfrm>
            <a:off x="3201964" y="1632684"/>
            <a:ext cx="326185" cy="2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4956361" y="1647674"/>
            <a:ext cx="25858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สี่เหลี่ยมผืนผ้า 11"/>
          <p:cNvSpPr/>
          <p:nvPr/>
        </p:nvSpPr>
        <p:spPr>
          <a:xfrm>
            <a:off x="5096907" y="1361084"/>
            <a:ext cx="173316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 (</a:t>
            </a:r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cxnSp>
        <p:nvCxnSpPr>
          <p:cNvPr id="18" name="ตัวเชื่อมต่อตรง 17"/>
          <p:cNvCxnSpPr/>
          <p:nvPr/>
        </p:nvCxnSpPr>
        <p:spPr>
          <a:xfrm>
            <a:off x="397714" y="1884304"/>
            <a:ext cx="11047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ลูกศรขวา 18"/>
          <p:cNvSpPr/>
          <p:nvPr/>
        </p:nvSpPr>
        <p:spPr>
          <a:xfrm>
            <a:off x="6929454" y="1487708"/>
            <a:ext cx="815873" cy="4065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716922" y="1145641"/>
            <a:ext cx="11945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ผลสัมฤทธิ์</a:t>
            </a:r>
          </a:p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ผลลัพธ์สูง</a:t>
            </a: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154459" y="2203555"/>
            <a:ext cx="1251780" cy="12591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08130" y="2335485"/>
            <a:ext cx="9957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ผลที่เกิด</a:t>
            </a:r>
          </a:p>
          <a:p>
            <a:pPr algn="ctr"/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ขึ้นจริง</a:t>
            </a: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1581944" y="2184104"/>
            <a:ext cx="1550572" cy="4141744"/>
          </a:xfrm>
          <a:prstGeom prst="roundRect">
            <a:avLst>
              <a:gd name="adj" fmla="val 36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th-TH" b="1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1652854" y="2224074"/>
            <a:ext cx="14696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รู้แบบท่องจำ</a:t>
            </a:r>
          </a:p>
          <a:p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รู้ผิวเผิน</a:t>
            </a:r>
          </a:p>
          <a:p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รู้ไม่จริง</a:t>
            </a:r>
          </a:p>
          <a:p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รู้ไม่ถึงแก่น</a:t>
            </a:r>
          </a:p>
          <a:p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จับหลักไม่ได้</a:t>
            </a:r>
          </a:p>
          <a:p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รู้ไม่ถูกถ้วน</a:t>
            </a:r>
          </a:p>
          <a:p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รู้แบบเป็ด </a:t>
            </a:r>
          </a:p>
          <a:p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รู้แต่ประยุกต์ใช้</a:t>
            </a:r>
          </a:p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ความรู้ไม่ได้</a:t>
            </a: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3247719" y="2201593"/>
            <a:ext cx="1550572" cy="3610179"/>
          </a:xfrm>
          <a:prstGeom prst="roundRect">
            <a:avLst>
              <a:gd name="adj" fmla="val 36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th-TH" b="1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284904" y="2241565"/>
            <a:ext cx="146969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tabLst>
                <a:tab pos="179388" algn="l"/>
              </a:tabLst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ทำอะไรไม่ค่อยเป็น</a:t>
            </a:r>
          </a:p>
          <a:p>
            <a:pPr marL="179388" indent="-179388">
              <a:tabLst>
                <a:tab pos="179388" algn="l"/>
              </a:tabLst>
            </a:pP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	คิดไม่เป็น</a:t>
            </a:r>
          </a:p>
          <a:p>
            <a:pPr marL="179388" indent="-179388">
              <a:tabLst>
                <a:tab pos="179388" algn="l"/>
              </a:tabLst>
            </a:pP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	แก้ปัญหาไม่ได้</a:t>
            </a:r>
          </a:p>
          <a:p>
            <a:pPr marL="179388" indent="-179388">
              <a:tabLst>
                <a:tab pos="179388" algn="l"/>
              </a:tabLst>
            </a:pP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	นำทักษะไปใช้ในงาน/สถานการณ์ใหม่ไม่ได้</a:t>
            </a:r>
          </a:p>
          <a:p>
            <a:pPr marL="179388" indent="-179388">
              <a:tabLst>
                <a:tab pos="179388" algn="l"/>
              </a:tabLst>
            </a:pP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	ไม่เชี่ยวชาญอะไรสักอย่าง</a:t>
            </a: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4913496" y="2189104"/>
            <a:ext cx="1550572" cy="4136744"/>
          </a:xfrm>
          <a:prstGeom prst="roundRect">
            <a:avLst>
              <a:gd name="adj" fmla="val 36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th-TH" b="1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4950682" y="2229075"/>
            <a:ext cx="14696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tabLst>
                <a:tab pos="179388" algn="l"/>
              </a:tabLst>
            </a:pP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เฉื่อยชา</a:t>
            </a:r>
          </a:p>
          <a:p>
            <a:pPr marL="179388" indent="-179388">
              <a:tabLst>
                <a:tab pos="179388" algn="l"/>
              </a:tabLst>
            </a:pP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ไม่ใฝ่รู้</a:t>
            </a:r>
          </a:p>
          <a:p>
            <a:pPr marL="179388" indent="-179388">
              <a:tabLst>
                <a:tab pos="179388" algn="l"/>
              </a:tabLst>
            </a:pP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ไม่สู้สิ่งยาก</a:t>
            </a:r>
          </a:p>
          <a:p>
            <a:pPr marL="179388" indent="-179388">
              <a:tabLst>
                <a:tab pos="179388" algn="l"/>
              </a:tabLst>
            </a:pP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ไม่เห็นคุณค่าของการเรียนรู้ เรียนเพื่อสอบ</a:t>
            </a:r>
          </a:p>
          <a:p>
            <a:pPr marL="179388" indent="-179388">
              <a:tabLst>
                <a:tab pos="179388" algn="l"/>
              </a:tabLst>
            </a:pP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ไม่มีวินัย </a:t>
            </a:r>
          </a:p>
          <a:p>
            <a:pPr marL="179388" indent="-179388">
              <a:tabLst>
                <a:tab pos="179388" algn="l"/>
              </a:tabLst>
            </a:pP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ไม่ขยัน </a:t>
            </a:r>
          </a:p>
          <a:p>
            <a:pPr marL="179388" indent="-179388">
              <a:tabLst>
                <a:tab pos="179388" algn="l"/>
              </a:tabLst>
            </a:pP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ไม่อดทน </a:t>
            </a:r>
          </a:p>
          <a:p>
            <a:pPr marL="179388" indent="-179388">
              <a:tabLst>
                <a:tab pos="179388" algn="l"/>
              </a:tabLst>
            </a:pP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ไม่เข้มแข็ง</a:t>
            </a:r>
          </a:p>
          <a:p>
            <a:pPr marL="179388" indent="-179388">
              <a:tabLst>
                <a:tab pos="179388" algn="l"/>
              </a:tabLst>
            </a:pP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	ความรู้ท่วมหัวเอาตัวไม่รอด</a:t>
            </a:r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7236254" y="2191605"/>
            <a:ext cx="1748029" cy="2286739"/>
          </a:xfrm>
          <a:prstGeom prst="roundRect">
            <a:avLst>
              <a:gd name="adj" fmla="val 36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th-TH" b="1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7236254" y="2231575"/>
            <a:ext cx="17043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ผลสัมฤทธิ์ / ผลลัพธ์ต่ำกว่าเกณฑ์ / ค่าเฉลี่ยทั้งในระดับชาติและนานาชาติ</a:t>
            </a:r>
          </a:p>
        </p:txBody>
      </p:sp>
      <p:sp>
        <p:nvSpPr>
          <p:cNvPr id="32" name="ลูกศรขวา 31"/>
          <p:cNvSpPr/>
          <p:nvPr/>
        </p:nvSpPr>
        <p:spPr>
          <a:xfrm>
            <a:off x="6457566" y="2862969"/>
            <a:ext cx="778688" cy="4065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4" name="รูปภาพ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689">
            <a:off x="412827" y="4100202"/>
            <a:ext cx="828001" cy="1531061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DA3BFB1E-C8B2-2945-B14A-01C27F2CE4D5}"/>
              </a:ext>
            </a:extLst>
          </p:cNvPr>
          <p:cNvSpPr txBox="1">
            <a:spLocks/>
          </p:cNvSpPr>
          <p:nvPr/>
        </p:nvSpPr>
        <p:spPr>
          <a:xfrm>
            <a:off x="476291" y="6451390"/>
            <a:ext cx="6886083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589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พับมุม 14"/>
          <p:cNvSpPr/>
          <p:nvPr/>
        </p:nvSpPr>
        <p:spPr>
          <a:xfrm>
            <a:off x="2962813" y="256688"/>
            <a:ext cx="5983502" cy="658904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33296" y="332542"/>
            <a:ext cx="353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spc="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ปัญหาผู้เรียนด้อยคุณภาพ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1838" y="1196752"/>
            <a:ext cx="3604057" cy="1631216"/>
          </a:xfrm>
          <a:prstGeom prst="rect">
            <a:avLst/>
          </a:prstGeom>
          <a:solidFill>
            <a:schemeClr val="bg1"/>
          </a:solidFill>
          <a:ln w="25400" cmpd="thickThin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ผู้เรียนขาดสมรรถนะ คือ ความสามารถในการนำความรู้ ทักษะ และคุณลักษณะต่างๆ ที่ได้เรียนรู้ไปประยุกต์ใช้ในการทำงานให้ประสบผลสำเร็จ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0096" y="3068960"/>
            <a:ext cx="3667808" cy="35548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ครูขาดการจัดประสบการณ์ให้นักเรียนฝึกใช้ </a:t>
            </a:r>
            <a:r>
              <a:rPr lang="en-US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KSA </a:t>
            </a:r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จนเกิดสมรรถนะ</a:t>
            </a:r>
          </a:p>
          <a:p>
            <a:pPr marL="180975" indent="-180975">
              <a:buFontTx/>
              <a:buChar char="-"/>
              <a:tabLst>
                <a:tab pos="180975" algn="l"/>
              </a:tabLst>
            </a:pPr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ครูสอนและวัดประเมินผลตามตัวชี้วัด</a:t>
            </a:r>
          </a:p>
          <a:p>
            <a:pPr marL="180975" indent="-180975">
              <a:buFontTx/>
              <a:buChar char="-"/>
              <a:tabLst>
                <a:tab pos="180975" algn="l"/>
              </a:tabLst>
            </a:pPr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ครูสอนไม่ถึงขั้นการประยุกต์ใช้ นักเรียนไม่สามารถเชื่อมโยงสิ่งที่เรียนกับชีวิตจริง </a:t>
            </a:r>
          </a:p>
          <a:p>
            <a:pPr marL="180975" indent="-180975">
              <a:buFontTx/>
              <a:buChar char="-"/>
              <a:tabLst>
                <a:tab pos="180975" algn="l"/>
              </a:tabLst>
            </a:pPr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ครูจัดประสบการณ์ให้นักเรียนประยุกต์ใช้ </a:t>
            </a:r>
            <a:r>
              <a:rPr lang="en-US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KSA</a:t>
            </a:r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แต่ยังไม่เพียงพอต่อการบรรลุสมรรถนะ</a:t>
            </a:r>
          </a:p>
        </p:txBody>
      </p:sp>
      <p:sp>
        <p:nvSpPr>
          <p:cNvPr id="12" name="ลูกศรซ้าย 11"/>
          <p:cNvSpPr/>
          <p:nvPr/>
        </p:nvSpPr>
        <p:spPr>
          <a:xfrm>
            <a:off x="3707904" y="2060848"/>
            <a:ext cx="276503" cy="57591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6" name="ตัวเชื่อมต่อหักมุม 25"/>
          <p:cNvCxnSpPr>
            <a:cxnSpLocks/>
            <a:stCxn id="8" idx="0"/>
          </p:cNvCxnSpPr>
          <p:nvPr/>
        </p:nvCxnSpPr>
        <p:spPr>
          <a:xfrm rot="5400000" flipH="1" flipV="1">
            <a:off x="2050807" y="331744"/>
            <a:ext cx="648068" cy="1081949"/>
          </a:xfrm>
          <a:prstGeom prst="bentConnector2">
            <a:avLst/>
          </a:prstGeom>
          <a:ln w="825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สี่เหลี่ยมผืนผ้า 26"/>
          <p:cNvSpPr/>
          <p:nvPr/>
        </p:nvSpPr>
        <p:spPr>
          <a:xfrm>
            <a:off x="3995936" y="1196752"/>
            <a:ext cx="5112568" cy="5709255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87313" indent="-87313">
              <a:buFont typeface="Wingdings" panose="05000000000000000000" pitchFamily="2" charset="2"/>
              <a:buChar char="Ø"/>
            </a:pPr>
            <a:r>
              <a:rPr lang="th-TH" sz="25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สาเหตุสำคัญ</a:t>
            </a:r>
            <a:r>
              <a:rPr lang="en-US" sz="25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5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ขาดกระบวนการเรียนรู้ที่มีประสิทธิภาพ</a:t>
            </a:r>
          </a:p>
          <a:p>
            <a:pPr marL="357188" indent="-357188"/>
            <a:endParaRPr lang="th-TH" sz="1500" b="1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7188" indent="-357188"/>
            <a:r>
              <a:rPr lang="th-TH" sz="2500" b="1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5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ขาดกระบวนการคิด การสร้างความรู้ ความเข้าใจ ในสิ่งที่เรียน ให้มีความหมายต่อตน</a:t>
            </a:r>
          </a:p>
          <a:p>
            <a:pPr marL="357188" indent="-357188"/>
            <a:r>
              <a:rPr lang="th-TH" sz="25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- ขาดการคิดวิเคราะห์เจาะลึกในเรื่องที่เรียนรู้</a:t>
            </a:r>
          </a:p>
          <a:p>
            <a:pPr marL="357188" indent="-357188"/>
            <a:r>
              <a:rPr lang="th-TH" sz="25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- ขาดการปฏิบัติ การฝึกฝน การลงมือทำด้วยตนเอง</a:t>
            </a:r>
          </a:p>
          <a:p>
            <a:pPr marL="357188" indent="-357188"/>
            <a:r>
              <a:rPr lang="th-TH" sz="25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- ขาดการฝึกทักษะที่จำเป็นต่างๆ อย่างเพียงพอ เช่น ทักษะการสืบเสาะ ทักษะการสื่อสาร ทักษะการนำเสนอทักษะการทำงานร่วมกัน และทักษะการคิดหลากหลาย </a:t>
            </a:r>
          </a:p>
          <a:p>
            <a:pPr marL="357188" indent="-357188">
              <a:buFontTx/>
              <a:buChar char="-"/>
            </a:pPr>
            <a:r>
              <a:rPr lang="th-TH" sz="25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ขาดทักษะในการนำความรู้ ทักษะ และคุณลักษณะต่างๆ ที่ได้เรียนรู้มา ไปประยุกต์ใช้ในการทำงาน การแก้ปัญหาและการใช้ชีวิต</a:t>
            </a:r>
          </a:p>
          <a:p>
            <a:pPr marL="357188" indent="-357188">
              <a:buFontTx/>
              <a:buChar char="-"/>
            </a:pPr>
            <a:endParaRPr lang="th-TH" sz="1200" b="1" dirty="0">
              <a:solidFill>
                <a:schemeClr val="accent4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C14D7AC-6BAD-4616-B513-1ADA4A0C78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43191" y="817449"/>
            <a:ext cx="348860" cy="387386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23A07481-ABEE-4E73-9912-AB3E8A757D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319455" y="817449"/>
            <a:ext cx="348860" cy="387386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D89D2D4-7262-4336-9933-FC12591CE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836712"/>
            <a:ext cx="384081" cy="3535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691680" y="2780928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C692FB0D-E4DA-4E9D-810E-F19EDEE0EA69}"/>
              </a:ext>
            </a:extLst>
          </p:cNvPr>
          <p:cNvSpPr txBox="1">
            <a:spLocks/>
          </p:cNvSpPr>
          <p:nvPr/>
        </p:nvSpPr>
        <p:spPr>
          <a:xfrm>
            <a:off x="1979712" y="6525344"/>
            <a:ext cx="5976664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0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9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ทำไมจึงจำเป็นต้องปฏิรูปหลักสูตรและการจัดการเรียนการสอน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323528" y="1484784"/>
            <a:ext cx="7776864" cy="5256584"/>
          </a:xfrm>
        </p:spPr>
        <p:txBody>
          <a:bodyPr vert="horz" lIns="396000" tIns="45720" rIns="91440" bIns="45720" rtlCol="0" anchor="t">
            <a:normAutofit/>
          </a:bodyPr>
          <a:lstStyle/>
          <a:p>
            <a:pPr marL="342900" indent="-342900" algn="thaiDist">
              <a:buFont typeface="Wingdings" panose="05000000000000000000" pitchFamily="2" charset="2"/>
              <a:buChar char="ü"/>
            </a:pP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โลกเปลี่ยน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วิถีชีวิตเปลี่ยน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ความต้องการเปลี่ยน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ประเทศต่างๆ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ทั่วโลกต่างเห็นความจำเป็นในการพัฒนาทักษะและสมรรถนะ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marL="342900" indent="-342900" algn="thaiDist">
              <a:buFont typeface="Wingdings" panose="05000000000000000000" pitchFamily="2" charset="2"/>
              <a:buChar char="ü"/>
            </a:pP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การศึกษาไทยมีคุณภาพตกต่ำลง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จากหลักฐาน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ผลการทดสอบ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ระดับชาติ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(O-NET)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และระดับนานาชาติ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(PISA) </a:t>
            </a:r>
          </a:p>
          <a:p>
            <a:pPr marL="342900" indent="-342900" algn="thaiDist">
              <a:buFont typeface="Wingdings" panose="05000000000000000000" pitchFamily="2" charset="2"/>
              <a:buChar char="ü"/>
            </a:pP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ขีดความสามารถในการแข่งขันของประเทศอยู่ในอันดับต่ำ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(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อันดับที่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56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จาก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64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เขตเศรษฐกิจทั่วโลก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</a:p>
          <a:p>
            <a:pPr marL="342900" indent="-342900" algn="thaiDist">
              <a:buFont typeface="Wingdings" panose="05000000000000000000" pitchFamily="2" charset="2"/>
              <a:buChar char="ü"/>
            </a:pP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การศึกษาไทยไม่สามารถพัฒนาเด็กไทยให้คิดเป็น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ทำเป็น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และแก้ปัญหาเป็นผู้เรียนขาดความสามารถเชิงสมรรถนะ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ไม่สามารถนำความรู้ทักษะ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เจตคติและคุณลักษณะต่างๆที่มีไปใช้ประโยชน์ในการพัฒนาชีวิต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marL="342900" indent="-342900" algn="thaiDist">
              <a:buFont typeface="Wingdings" panose="05000000000000000000" pitchFamily="2" charset="2"/>
              <a:buChar char="ü"/>
            </a:pP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หลักสูตรฉบับเดิมปี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2544 (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ต่อมาปรับปรุงปี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2560)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ใช้มานานถึง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20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ปี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ko-KR" sz="2400" b="1" kern="1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พบว่า</a:t>
            </a:r>
            <a:r>
              <a:rPr lang="en-US" altLang="ko-KR" sz="2400" b="1" kern="1200" dirty="0">
                <a:latin typeface="AngsanaUPC" panose="02020603050405020304" pitchFamily="18" charset="-34"/>
                <a:cs typeface="AngsanaUPC" panose="02020603050405020304" pitchFamily="18" charset="-34"/>
              </a:rPr>
              <a:t> ยังไม่สามารถช่วยให้ผู้เรียนเกิดแรงจูงใจในการเรียนรู้และเกิดการพัฒนาตามเป้าหมาย ผลสัมฤทธิ์ทางการศึกษายังไม่สะท้อนถึงศักยภาพของผู้เรียนที่สามารถออกไปสู่สังคมและโลกของการทำงานในอนาคตได้อย่างชัดเจน</a:t>
            </a:r>
          </a:p>
          <a:p>
            <a:pPr marL="342900" indent="-342900" algn="thaiDist">
              <a:buFont typeface="Wingdings" panose="05000000000000000000" pitchFamily="2" charset="2"/>
              <a:buChar char="ü"/>
            </a:pPr>
            <a:endParaRPr lang="en-US" altLang="ko-KR" sz="2400" b="1" kern="1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592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C2BE44C-3704-F943-B282-608E6B3651F2}"/>
              </a:ext>
            </a:extLst>
          </p:cNvPr>
          <p:cNvSpPr/>
          <p:nvPr/>
        </p:nvSpPr>
        <p:spPr>
          <a:xfrm>
            <a:off x="467544" y="170081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185738" algn="l"/>
              </a:tabLst>
            </a:pP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C9BAD794-8B8E-B64F-B46D-E02D72C3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356661"/>
            <a:ext cx="4896544" cy="672075"/>
          </a:xfrm>
        </p:spPr>
        <p:txBody>
          <a:bodyPr>
            <a:normAutofit fontScale="90000"/>
          </a:bodyPr>
          <a:lstStyle/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แนวคิดเกี่ยวกับสมรรถนะ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C9BAD794-8B8E-B64F-B46D-E02D72C3AE1E}"/>
              </a:ext>
            </a:extLst>
          </p:cNvPr>
          <p:cNvSpPr txBox="1">
            <a:spLocks/>
          </p:cNvSpPr>
          <p:nvPr/>
        </p:nvSpPr>
        <p:spPr>
          <a:xfrm>
            <a:off x="331912" y="1571613"/>
            <a:ext cx="7883426" cy="457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แนวคิดเกี่ยวกับ สมรรถนะ</a:t>
            </a: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C9BAD794-8B8E-B64F-B46D-E02D72C3AE1E}"/>
              </a:ext>
            </a:extLst>
          </p:cNvPr>
          <p:cNvSpPr txBox="1">
            <a:spLocks/>
          </p:cNvSpPr>
          <p:nvPr/>
        </p:nvSpPr>
        <p:spPr>
          <a:xfrm>
            <a:off x="105638" y="1052736"/>
            <a:ext cx="8786842" cy="555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just">
              <a:spcBef>
                <a:spcPct val="0"/>
              </a:spcBef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</a:p>
          <a:p>
            <a:pPr algn="thaiDist">
              <a:lnSpc>
                <a:spcPct val="120000"/>
              </a:lnSpc>
            </a:pPr>
            <a:r>
              <a:rPr kumimoji="0" lang="th-TH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   ศาสตราจารย์</a:t>
            </a:r>
            <a:r>
              <a:rPr kumimoji="0" lang="th-TH" sz="11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เดวิด </a:t>
            </a:r>
            <a:r>
              <a:rPr lang="th-TH" sz="11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แมค</a:t>
            </a:r>
            <a:r>
              <a:rPr lang="th-TH" sz="112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เคล็ล</a:t>
            </a:r>
            <a:r>
              <a:rPr lang="th-TH" sz="11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แลนด์ (</a:t>
            </a:r>
            <a:r>
              <a:rPr lang="en-US" sz="11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David   McClelland </a:t>
            </a:r>
            <a:r>
              <a:rPr lang="th-TH" sz="11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, 1970) นักจิตวิทยาแห่งมหาวิทยาลัยฮาร์วาร์ด ได้ศึกษาคุณสมบัติและคุณลักษณะของนักธุรกิจและผู้บริหารระดับสูงที่ประสบความสำเร็จในองค์กรชั้นนำพบว่า  </a:t>
            </a:r>
            <a:r>
              <a:rPr lang="th-TH" sz="11200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ประวัติ และผลลัพธ์ทางการศึกษาที่ดีเด่นของบุคคลไม่ได้เป็นปัจจัยที่จะชี้ว่าบุคคลนั้นๆจะประสบความสำเร็จในหน้าที่การงานเสมอไป</a:t>
            </a:r>
          </a:p>
          <a:p>
            <a:pPr>
              <a:lnSpc>
                <a:spcPct val="120000"/>
              </a:lnSpc>
            </a:pPr>
            <a:r>
              <a:rPr lang="th-TH" sz="11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หากต้องประกอบด้วยคุณลักษณะอื่น ๆ เช่น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112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ความสามารถในการทำงานร่วมกับผู้อื่น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112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ความสามารถในการสื่อสาร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112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การมีปฏิสัมพันธ์กับผู้อื่น</a:t>
            </a:r>
          </a:p>
          <a:p>
            <a:pPr lvl="1">
              <a:lnSpc>
                <a:spcPct val="120000"/>
              </a:lnSpc>
              <a:buFontTx/>
              <a:buChar char="-"/>
            </a:pPr>
            <a:endParaRPr lang="th-TH" sz="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120000"/>
              </a:lnSpc>
            </a:pPr>
            <a:r>
              <a:rPr lang="th-TH" sz="11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1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11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คุณลักษณะส่วนลึกภายในของคนนั้นเป็นปัจจัยที่ขับเคลื่อนบุคคลสู่ความสำเร็จมากกว่า การเรียนรู้ที่ได้รับจากสถาบันการศึกษาทั่วๆ ไป</a:t>
            </a:r>
            <a:r>
              <a:rPr lang="en-US" sz="11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endParaRPr lang="th-TH" sz="11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th-TH" sz="71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th-TH" sz="4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C32E64-77FB-0848-A42E-BA781200ED70}"/>
              </a:ext>
            </a:extLst>
          </p:cNvPr>
          <p:cNvSpPr txBox="1">
            <a:spLocks/>
          </p:cNvSpPr>
          <p:nvPr/>
        </p:nvSpPr>
        <p:spPr>
          <a:xfrm>
            <a:off x="476291" y="6451390"/>
            <a:ext cx="6886083" cy="286159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เอกสารชุดการศึกษาฐานสมรรถนะ โดย รศ.ดร.ทิศนา แขมมณี และคณะ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9182153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5432</TotalTime>
  <Words>2934</Words>
  <Application>Microsoft Office PowerPoint</Application>
  <PresentationFormat>นำเสนอทางหน้าจอ (4:3)</PresentationFormat>
  <Paragraphs>264</Paragraphs>
  <Slides>24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35" baseType="lpstr">
      <vt:lpstr>AngsanaUPC</vt:lpstr>
      <vt:lpstr>Arial</vt:lpstr>
      <vt:lpstr>Calibri</vt:lpstr>
      <vt:lpstr>Cordia New</vt:lpstr>
      <vt:lpstr>Symbol</vt:lpstr>
      <vt:lpstr>TH Chakra Petch</vt:lpstr>
      <vt:lpstr>TH Sarabun New</vt:lpstr>
      <vt:lpstr>TH SarabunIT๙</vt:lpstr>
      <vt:lpstr>TH SarabunPSK</vt:lpstr>
      <vt:lpstr>Wingdings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ทำไมจึงจำเป็นต้องปฏิรูปหลักสูตรและการจัดการเรียนการสอน</vt:lpstr>
      <vt:lpstr> แนวคิดเกี่ยวกับสมรรถนะ</vt:lpstr>
      <vt:lpstr> แนวคิดเกี่ยวกับสมรรถนะ</vt:lpstr>
      <vt:lpstr> องค์ประกอบของสมรรถนะ</vt:lpstr>
      <vt:lpstr>งานนำเสนอ PowerPoint</vt:lpstr>
      <vt:lpstr>งานนำเสนอ PowerPoint</vt:lpstr>
      <vt:lpstr>งานนำเสนอ PowerPoint</vt:lpstr>
      <vt:lpstr>ความหมายของสมรรถนะ</vt:lpstr>
      <vt:lpstr>สมรรถนะ : ประเด็นสำคัญ</vt:lpstr>
      <vt:lpstr>สมรรถนะ : เคล็ดลับความสำเร็จ</vt:lpstr>
      <vt:lpstr>งานนำเสนอ PowerPoint</vt:lpstr>
      <vt:lpstr>งานนำเสนอ PowerPoint</vt:lpstr>
      <vt:lpstr>งานนำเสนอ PowerPoint</vt:lpstr>
      <vt:lpstr>        ประเภทของสมรรถนะ</vt:lpstr>
      <vt:lpstr>        ประเภทของสมรรถนะ</vt:lpstr>
      <vt:lpstr>งานนำเสนอ PowerPoint</vt:lpstr>
      <vt:lpstr>รายละเอียดของสมรรถนะ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เข้าใจสมรรถนะอย่างง่ายๆ  ฉบับประชาชน</dc:title>
  <dc:creator>user</dc:creator>
  <cp:lastModifiedBy>Lerlak Othakanon</cp:lastModifiedBy>
  <cp:revision>492</cp:revision>
  <cp:lastPrinted>2019-06-15T12:17:27Z</cp:lastPrinted>
  <dcterms:created xsi:type="dcterms:W3CDTF">2019-01-13T09:04:36Z</dcterms:created>
  <dcterms:modified xsi:type="dcterms:W3CDTF">2024-10-21T10:42:27Z</dcterms:modified>
</cp:coreProperties>
</file>